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64350" cy="91503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15" autoAdjust="0"/>
  </p:normalViewPr>
  <p:slideViewPr>
    <p:cSldViewPr showGuides="1">
      <p:cViewPr>
        <p:scale>
          <a:sx n="80" d="100"/>
          <a:sy n="80" d="100"/>
        </p:scale>
        <p:origin x="-3876" y="-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234FE-ABCE-4E2F-82AB-7C435EBC4E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33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20014-9DD8-4E98-AB97-1C76677B41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82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59C18-A66C-47EB-A2DA-4C838A0E6C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076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C0A84-C819-4353-861A-559184DD19C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19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5C4C-5023-4BBF-80B7-A525E5A0F8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82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0C36E-B3E7-4E34-B9EB-53743AC08E0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262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7CA1F-1E99-4463-BBD5-B5AB10E925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8717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E55B-BE02-42CD-A51F-B2927E293B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656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A2C3F-4D4B-4F52-93F5-A6F9007B3A9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36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B4139-AF1B-4219-B998-C4493F0E7A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796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70CD3-2261-401B-B877-ED2D9C62E15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0431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42900" y="366713"/>
            <a:ext cx="6172200" cy="78009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68CFC-4585-4AB3-A88A-CCFD2A8EFE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66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FCC2B91-A634-4871-958C-829F839599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260265"/>
              </p:ext>
            </p:extLst>
          </p:nvPr>
        </p:nvGraphicFramePr>
        <p:xfrm>
          <a:off x="278402" y="1547664"/>
          <a:ext cx="3704549" cy="2995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Prism Project" r:id="rId3" imgW="4923720" imgH="3981960" progId="Prism.Document">
                  <p:embed/>
                </p:oleObj>
              </mc:Choice>
              <mc:Fallback>
                <p:oleObj name="Prism Project" r:id="rId3" imgW="4923720" imgH="3981960" progId="Prism.Document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02" y="1547664"/>
                        <a:ext cx="3704549" cy="29951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4174827" y="1835696"/>
            <a:ext cx="240265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GB" sz="1000" b="1" dirty="0"/>
              <a:t>Fig. </a:t>
            </a:r>
            <a:r>
              <a:rPr lang="en-GB" sz="1000" b="1" dirty="0" smtClean="0"/>
              <a:t>1: </a:t>
            </a:r>
            <a:r>
              <a:rPr lang="en-GB" sz="1000" b="1" dirty="0"/>
              <a:t>sTIE-2 levels in human serum.</a:t>
            </a:r>
            <a:r>
              <a:rPr lang="en-GB" sz="1000" dirty="0"/>
              <a:t> Sera from 10 healthy volunteers were analysed by ELISA. For each individual, 8 samples were collected within one week. From these 8 samples, the mean and the standard deviation (SD) were calculated. The coefficient of variation is (CV) defined by SD/mean, expressed in %.</a:t>
            </a:r>
            <a:endParaRPr lang="de-DE" sz="1000" dirty="0"/>
          </a:p>
        </p:txBody>
      </p:sp>
      <p:sp>
        <p:nvSpPr>
          <p:cNvPr id="2053" name="Text Box 36"/>
          <p:cNvSpPr txBox="1">
            <a:spLocks noChangeArrowheads="1"/>
          </p:cNvSpPr>
          <p:nvPr/>
        </p:nvSpPr>
        <p:spPr bwMode="auto">
          <a:xfrm>
            <a:off x="836613" y="899592"/>
            <a:ext cx="485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b="1" u="sng" dirty="0" err="1"/>
              <a:t>Monoclonal</a:t>
            </a:r>
            <a:r>
              <a:rPr lang="de-DE" b="1" u="sng" dirty="0"/>
              <a:t> </a:t>
            </a:r>
            <a:r>
              <a:rPr lang="de-DE" b="1" u="sng" dirty="0" err="1"/>
              <a:t>antibodies</a:t>
            </a:r>
            <a:r>
              <a:rPr lang="de-DE" b="1" u="sng" dirty="0"/>
              <a:t> </a:t>
            </a:r>
            <a:r>
              <a:rPr lang="de-DE" b="1" u="sng" dirty="0" err="1"/>
              <a:t>for</a:t>
            </a:r>
            <a:r>
              <a:rPr lang="de-DE" b="1" u="sng" dirty="0"/>
              <a:t> human TIE-2/</a:t>
            </a:r>
            <a:r>
              <a:rPr lang="de-DE" b="1" u="sng" dirty="0" err="1"/>
              <a:t>tek</a:t>
            </a:r>
            <a:endParaRPr lang="de-DE" sz="1200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180014" y="113401"/>
            <a:ext cx="6417338" cy="680151"/>
            <a:chOff x="180014" y="113401"/>
            <a:chExt cx="6417338" cy="680151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60648" y="790575"/>
              <a:ext cx="63367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5304" y="113401"/>
              <a:ext cx="412174" cy="650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80014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-21388" y="8905105"/>
            <a:ext cx="249459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900" b="1" dirty="0">
                <a:latin typeface="Times New Roman" pitchFamily="18" charset="0"/>
              </a:rPr>
              <a:t>http://www.reliatech.de / </a:t>
            </a:r>
            <a:r>
              <a:rPr lang="de-DE" sz="900" b="1" dirty="0" smtClean="0">
                <a:latin typeface="Times New Roman" pitchFamily="18" charset="0"/>
              </a:rPr>
              <a:t>orders@reliatech.de</a:t>
            </a:r>
            <a:endParaRPr lang="de-DE" sz="900" b="1" dirty="0">
              <a:latin typeface="Times New Roman" pitchFamily="18" charset="0"/>
            </a:endParaRP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5503114"/>
            <a:ext cx="3829050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293097" y="5508104"/>
            <a:ext cx="228438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GB" sz="1000" b="1" dirty="0"/>
              <a:t>Fig. </a:t>
            </a:r>
            <a:r>
              <a:rPr lang="en-GB" sz="1000" b="1" dirty="0" smtClean="0"/>
              <a:t>2:</a:t>
            </a:r>
            <a:r>
              <a:rPr lang="en-GB" sz="1000" dirty="0" smtClean="0"/>
              <a:t> </a:t>
            </a:r>
            <a:r>
              <a:rPr lang="en-GB" sz="1000" b="1" dirty="0"/>
              <a:t>Quantification of soluble and cellular TIE-2 by sandwich ELISA.</a:t>
            </a:r>
            <a:r>
              <a:rPr lang="en-GB" sz="1000" dirty="0"/>
              <a:t> </a:t>
            </a:r>
            <a:r>
              <a:rPr lang="en-GB" sz="1000" b="1" dirty="0"/>
              <a:t>A.</a:t>
            </a:r>
            <a:r>
              <a:rPr lang="en-GB" sz="1000" dirty="0"/>
              <a:t> CM and cell lysates from HUVECs treated with PMA (25ng/ml) or left untreated were analysed by Sandwich ELISA for the concentrations of sTIE-2 or TIE-2. For capturing anti-human TIE-2 Cl.16 </a:t>
            </a:r>
            <a:r>
              <a:rPr lang="en-GB" sz="1000" b="1" dirty="0"/>
              <a:t>[#101-M54</a:t>
            </a:r>
            <a:r>
              <a:rPr lang="en-GB" sz="1000" dirty="0"/>
              <a:t>] was used, for the detection a mixture of </a:t>
            </a:r>
            <a:r>
              <a:rPr lang="en-GB" sz="1000" dirty="0" err="1"/>
              <a:t>biotinylated</a:t>
            </a:r>
            <a:r>
              <a:rPr lang="en-GB" sz="1000" dirty="0"/>
              <a:t> anti-human TIE-2 Cl. 2 [</a:t>
            </a:r>
            <a:r>
              <a:rPr lang="en-GB" sz="1000" b="1" dirty="0"/>
              <a:t>#101-M50</a:t>
            </a:r>
            <a:r>
              <a:rPr lang="en-GB" sz="1000" dirty="0"/>
              <a:t>] and Cl.9 [</a:t>
            </a:r>
            <a:r>
              <a:rPr lang="en-GB" sz="1000" b="1" dirty="0"/>
              <a:t>#101-M52</a:t>
            </a:r>
            <a:r>
              <a:rPr lang="en-GB" sz="1000" dirty="0"/>
              <a:t>].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90"/>
          <p:cNvGrpSpPr>
            <a:grpSpLocks noChangeAspect="1"/>
          </p:cNvGrpSpPr>
          <p:nvPr/>
        </p:nvGrpSpPr>
        <p:grpSpPr bwMode="auto">
          <a:xfrm>
            <a:off x="951706" y="777889"/>
            <a:ext cx="5026025" cy="3382963"/>
            <a:chOff x="527" y="703"/>
            <a:chExt cx="3166" cy="2131"/>
          </a:xfrm>
        </p:grpSpPr>
        <p:sp>
          <p:nvSpPr>
            <p:cNvPr id="3079" name="AutoShape 91"/>
            <p:cNvSpPr>
              <a:spLocks noChangeAspect="1" noChangeArrowheads="1" noTextEdit="1"/>
            </p:cNvSpPr>
            <p:nvPr/>
          </p:nvSpPr>
          <p:spPr bwMode="auto">
            <a:xfrm>
              <a:off x="527" y="703"/>
              <a:ext cx="3166" cy="2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3080" name="Group 92"/>
            <p:cNvGrpSpPr>
              <a:grpSpLocks/>
            </p:cNvGrpSpPr>
            <p:nvPr/>
          </p:nvGrpSpPr>
          <p:grpSpPr bwMode="auto">
            <a:xfrm>
              <a:off x="567" y="802"/>
              <a:ext cx="1559" cy="2029"/>
              <a:chOff x="567" y="802"/>
              <a:chExt cx="1559" cy="2029"/>
            </a:xfrm>
          </p:grpSpPr>
          <p:sp>
            <p:nvSpPr>
              <p:cNvPr id="3300" name="Freeform 93"/>
              <p:cNvSpPr>
                <a:spLocks/>
              </p:cNvSpPr>
              <p:nvPr/>
            </p:nvSpPr>
            <p:spPr bwMode="auto">
              <a:xfrm>
                <a:off x="763" y="802"/>
                <a:ext cx="1352" cy="901"/>
              </a:xfrm>
              <a:custGeom>
                <a:avLst/>
                <a:gdLst>
                  <a:gd name="T0" fmla="*/ 0 w 1408"/>
                  <a:gd name="T1" fmla="*/ 0 h 939"/>
                  <a:gd name="T2" fmla="*/ 1352 w 1408"/>
                  <a:gd name="T3" fmla="*/ 0 h 939"/>
                  <a:gd name="T4" fmla="*/ 1352 w 1408"/>
                  <a:gd name="T5" fmla="*/ 901 h 9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08" h="939">
                    <a:moveTo>
                      <a:pt x="0" y="0"/>
                    </a:moveTo>
                    <a:lnTo>
                      <a:pt x="1408" y="0"/>
                    </a:lnTo>
                    <a:lnTo>
                      <a:pt x="1408" y="939"/>
                    </a:lnTo>
                  </a:path>
                </a:pathLst>
              </a:cu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1" name="Rectangle 94"/>
              <p:cNvSpPr>
                <a:spLocks noChangeArrowheads="1"/>
              </p:cNvSpPr>
              <p:nvPr/>
            </p:nvSpPr>
            <p:spPr bwMode="auto">
              <a:xfrm>
                <a:off x="818" y="950"/>
                <a:ext cx="106" cy="75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2" name="Line 95"/>
              <p:cNvSpPr>
                <a:spLocks noChangeShapeType="1"/>
              </p:cNvSpPr>
              <p:nvPr/>
            </p:nvSpPr>
            <p:spPr bwMode="auto">
              <a:xfrm flipV="1">
                <a:off x="818" y="950"/>
                <a:ext cx="1" cy="75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3" name="Line 96"/>
              <p:cNvSpPr>
                <a:spLocks noChangeShapeType="1"/>
              </p:cNvSpPr>
              <p:nvPr/>
            </p:nvSpPr>
            <p:spPr bwMode="auto">
              <a:xfrm>
                <a:off x="818" y="950"/>
                <a:ext cx="1" cy="75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4" name="Line 97"/>
              <p:cNvSpPr>
                <a:spLocks noChangeShapeType="1"/>
              </p:cNvSpPr>
              <p:nvPr/>
            </p:nvSpPr>
            <p:spPr bwMode="auto">
              <a:xfrm>
                <a:off x="818" y="950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5" name="Line 98"/>
              <p:cNvSpPr>
                <a:spLocks noChangeShapeType="1"/>
              </p:cNvSpPr>
              <p:nvPr/>
            </p:nvSpPr>
            <p:spPr bwMode="auto">
              <a:xfrm flipH="1">
                <a:off x="818" y="950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6" name="Line 99"/>
              <p:cNvSpPr>
                <a:spLocks noChangeShapeType="1"/>
              </p:cNvSpPr>
              <p:nvPr/>
            </p:nvSpPr>
            <p:spPr bwMode="auto">
              <a:xfrm flipV="1">
                <a:off x="924" y="950"/>
                <a:ext cx="1" cy="75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7" name="Line 100"/>
              <p:cNvSpPr>
                <a:spLocks noChangeShapeType="1"/>
              </p:cNvSpPr>
              <p:nvPr/>
            </p:nvSpPr>
            <p:spPr bwMode="auto">
              <a:xfrm>
                <a:off x="924" y="950"/>
                <a:ext cx="1" cy="75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8" name="Line 101"/>
              <p:cNvSpPr>
                <a:spLocks noChangeShapeType="1"/>
              </p:cNvSpPr>
              <p:nvPr/>
            </p:nvSpPr>
            <p:spPr bwMode="auto">
              <a:xfrm>
                <a:off x="818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09" name="Line 102"/>
              <p:cNvSpPr>
                <a:spLocks noChangeShapeType="1"/>
              </p:cNvSpPr>
              <p:nvPr/>
            </p:nvSpPr>
            <p:spPr bwMode="auto">
              <a:xfrm flipH="1">
                <a:off x="818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0" name="Line 103"/>
              <p:cNvSpPr>
                <a:spLocks noChangeShapeType="1"/>
              </p:cNvSpPr>
              <p:nvPr/>
            </p:nvSpPr>
            <p:spPr bwMode="auto">
              <a:xfrm>
                <a:off x="845" y="949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1" name="Line 104"/>
              <p:cNvSpPr>
                <a:spLocks noChangeShapeType="1"/>
              </p:cNvSpPr>
              <p:nvPr/>
            </p:nvSpPr>
            <p:spPr bwMode="auto">
              <a:xfrm>
                <a:off x="871" y="949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2" name="Rectangle 105"/>
              <p:cNvSpPr>
                <a:spLocks noChangeArrowheads="1"/>
              </p:cNvSpPr>
              <p:nvPr/>
            </p:nvSpPr>
            <p:spPr bwMode="auto">
              <a:xfrm>
                <a:off x="979" y="1092"/>
                <a:ext cx="108" cy="611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3" name="Line 106"/>
              <p:cNvSpPr>
                <a:spLocks noChangeShapeType="1"/>
              </p:cNvSpPr>
              <p:nvPr/>
            </p:nvSpPr>
            <p:spPr bwMode="auto">
              <a:xfrm flipV="1">
                <a:off x="979" y="1092"/>
                <a:ext cx="1" cy="61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4" name="Line 107"/>
              <p:cNvSpPr>
                <a:spLocks noChangeShapeType="1"/>
              </p:cNvSpPr>
              <p:nvPr/>
            </p:nvSpPr>
            <p:spPr bwMode="auto">
              <a:xfrm>
                <a:off x="979" y="1092"/>
                <a:ext cx="1" cy="61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5" name="Line 108"/>
              <p:cNvSpPr>
                <a:spLocks noChangeShapeType="1"/>
              </p:cNvSpPr>
              <p:nvPr/>
            </p:nvSpPr>
            <p:spPr bwMode="auto">
              <a:xfrm>
                <a:off x="979" y="1092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6" name="Line 109"/>
              <p:cNvSpPr>
                <a:spLocks noChangeShapeType="1"/>
              </p:cNvSpPr>
              <p:nvPr/>
            </p:nvSpPr>
            <p:spPr bwMode="auto">
              <a:xfrm flipH="1">
                <a:off x="979" y="1092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7" name="Line 110"/>
              <p:cNvSpPr>
                <a:spLocks noChangeShapeType="1"/>
              </p:cNvSpPr>
              <p:nvPr/>
            </p:nvSpPr>
            <p:spPr bwMode="auto">
              <a:xfrm flipV="1">
                <a:off x="1086" y="1092"/>
                <a:ext cx="1" cy="61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8" name="Line 111"/>
              <p:cNvSpPr>
                <a:spLocks noChangeShapeType="1"/>
              </p:cNvSpPr>
              <p:nvPr/>
            </p:nvSpPr>
            <p:spPr bwMode="auto">
              <a:xfrm>
                <a:off x="1086" y="1092"/>
                <a:ext cx="1" cy="61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19" name="Line 112"/>
              <p:cNvSpPr>
                <a:spLocks noChangeShapeType="1"/>
              </p:cNvSpPr>
              <p:nvPr/>
            </p:nvSpPr>
            <p:spPr bwMode="auto">
              <a:xfrm>
                <a:off x="979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0" name="Line 113"/>
              <p:cNvSpPr>
                <a:spLocks noChangeShapeType="1"/>
              </p:cNvSpPr>
              <p:nvPr/>
            </p:nvSpPr>
            <p:spPr bwMode="auto">
              <a:xfrm flipH="1">
                <a:off x="979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1" name="Line 114"/>
              <p:cNvSpPr>
                <a:spLocks noChangeShapeType="1"/>
              </p:cNvSpPr>
              <p:nvPr/>
            </p:nvSpPr>
            <p:spPr bwMode="auto">
              <a:xfrm>
                <a:off x="1006" y="1065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2" name="Line 115"/>
              <p:cNvSpPr>
                <a:spLocks noChangeShapeType="1"/>
              </p:cNvSpPr>
              <p:nvPr/>
            </p:nvSpPr>
            <p:spPr bwMode="auto">
              <a:xfrm>
                <a:off x="1032" y="1065"/>
                <a:ext cx="1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3" name="Rectangle 116"/>
              <p:cNvSpPr>
                <a:spLocks noChangeArrowheads="1"/>
              </p:cNvSpPr>
              <p:nvPr/>
            </p:nvSpPr>
            <p:spPr bwMode="auto">
              <a:xfrm>
                <a:off x="1140" y="1674"/>
                <a:ext cx="108" cy="29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4" name="Line 117"/>
              <p:cNvSpPr>
                <a:spLocks noChangeShapeType="1"/>
              </p:cNvSpPr>
              <p:nvPr/>
            </p:nvSpPr>
            <p:spPr bwMode="auto">
              <a:xfrm flipV="1">
                <a:off x="1140" y="1674"/>
                <a:ext cx="1" cy="2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5" name="Line 118"/>
              <p:cNvSpPr>
                <a:spLocks noChangeShapeType="1"/>
              </p:cNvSpPr>
              <p:nvPr/>
            </p:nvSpPr>
            <p:spPr bwMode="auto">
              <a:xfrm>
                <a:off x="1140" y="1674"/>
                <a:ext cx="1" cy="2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6" name="Line 119"/>
              <p:cNvSpPr>
                <a:spLocks noChangeShapeType="1"/>
              </p:cNvSpPr>
              <p:nvPr/>
            </p:nvSpPr>
            <p:spPr bwMode="auto">
              <a:xfrm>
                <a:off x="1140" y="1674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7" name="Line 120"/>
              <p:cNvSpPr>
                <a:spLocks noChangeShapeType="1"/>
              </p:cNvSpPr>
              <p:nvPr/>
            </p:nvSpPr>
            <p:spPr bwMode="auto">
              <a:xfrm flipH="1">
                <a:off x="1140" y="1674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8" name="Line 121"/>
              <p:cNvSpPr>
                <a:spLocks noChangeShapeType="1"/>
              </p:cNvSpPr>
              <p:nvPr/>
            </p:nvSpPr>
            <p:spPr bwMode="auto">
              <a:xfrm flipV="1">
                <a:off x="1247" y="1674"/>
                <a:ext cx="1" cy="2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29" name="Line 122"/>
              <p:cNvSpPr>
                <a:spLocks noChangeShapeType="1"/>
              </p:cNvSpPr>
              <p:nvPr/>
            </p:nvSpPr>
            <p:spPr bwMode="auto">
              <a:xfrm>
                <a:off x="1247" y="1674"/>
                <a:ext cx="1" cy="2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0" name="Line 123"/>
              <p:cNvSpPr>
                <a:spLocks noChangeShapeType="1"/>
              </p:cNvSpPr>
              <p:nvPr/>
            </p:nvSpPr>
            <p:spPr bwMode="auto">
              <a:xfrm>
                <a:off x="1140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1" name="Line 124"/>
              <p:cNvSpPr>
                <a:spLocks noChangeShapeType="1"/>
              </p:cNvSpPr>
              <p:nvPr/>
            </p:nvSpPr>
            <p:spPr bwMode="auto">
              <a:xfrm flipH="1">
                <a:off x="1140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2" name="Line 125"/>
              <p:cNvSpPr>
                <a:spLocks noChangeShapeType="1"/>
              </p:cNvSpPr>
              <p:nvPr/>
            </p:nvSpPr>
            <p:spPr bwMode="auto">
              <a:xfrm>
                <a:off x="1167" y="1674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3" name="Line 126"/>
              <p:cNvSpPr>
                <a:spLocks noChangeShapeType="1"/>
              </p:cNvSpPr>
              <p:nvPr/>
            </p:nvSpPr>
            <p:spPr bwMode="auto">
              <a:xfrm>
                <a:off x="1193" y="1674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4" name="Rectangle 127"/>
              <p:cNvSpPr>
                <a:spLocks noChangeArrowheads="1"/>
              </p:cNvSpPr>
              <p:nvPr/>
            </p:nvSpPr>
            <p:spPr bwMode="auto">
              <a:xfrm>
                <a:off x="1302" y="1680"/>
                <a:ext cx="107" cy="2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5" name="Line 128"/>
              <p:cNvSpPr>
                <a:spLocks noChangeShapeType="1"/>
              </p:cNvSpPr>
              <p:nvPr/>
            </p:nvSpPr>
            <p:spPr bwMode="auto">
              <a:xfrm flipV="1">
                <a:off x="1302" y="1680"/>
                <a:ext cx="1" cy="2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6" name="Line 129"/>
              <p:cNvSpPr>
                <a:spLocks noChangeShapeType="1"/>
              </p:cNvSpPr>
              <p:nvPr/>
            </p:nvSpPr>
            <p:spPr bwMode="auto">
              <a:xfrm>
                <a:off x="1302" y="1680"/>
                <a:ext cx="1" cy="2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7" name="Line 130"/>
              <p:cNvSpPr>
                <a:spLocks noChangeShapeType="1"/>
              </p:cNvSpPr>
              <p:nvPr/>
            </p:nvSpPr>
            <p:spPr bwMode="auto">
              <a:xfrm>
                <a:off x="1302" y="1680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8" name="Line 131"/>
              <p:cNvSpPr>
                <a:spLocks noChangeShapeType="1"/>
              </p:cNvSpPr>
              <p:nvPr/>
            </p:nvSpPr>
            <p:spPr bwMode="auto">
              <a:xfrm flipH="1">
                <a:off x="1302" y="1680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39" name="Line 132"/>
              <p:cNvSpPr>
                <a:spLocks noChangeShapeType="1"/>
              </p:cNvSpPr>
              <p:nvPr/>
            </p:nvSpPr>
            <p:spPr bwMode="auto">
              <a:xfrm flipV="1">
                <a:off x="1408" y="1680"/>
                <a:ext cx="1" cy="2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0" name="Line 133"/>
              <p:cNvSpPr>
                <a:spLocks noChangeShapeType="1"/>
              </p:cNvSpPr>
              <p:nvPr/>
            </p:nvSpPr>
            <p:spPr bwMode="auto">
              <a:xfrm>
                <a:off x="1408" y="1680"/>
                <a:ext cx="1" cy="2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1" name="Line 134"/>
              <p:cNvSpPr>
                <a:spLocks noChangeShapeType="1"/>
              </p:cNvSpPr>
              <p:nvPr/>
            </p:nvSpPr>
            <p:spPr bwMode="auto">
              <a:xfrm>
                <a:off x="1302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2" name="Line 135"/>
              <p:cNvSpPr>
                <a:spLocks noChangeShapeType="1"/>
              </p:cNvSpPr>
              <p:nvPr/>
            </p:nvSpPr>
            <p:spPr bwMode="auto">
              <a:xfrm flipH="1">
                <a:off x="1302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3" name="Rectangle 136"/>
              <p:cNvSpPr>
                <a:spLocks noChangeArrowheads="1"/>
              </p:cNvSpPr>
              <p:nvPr/>
            </p:nvSpPr>
            <p:spPr bwMode="auto">
              <a:xfrm>
                <a:off x="1463" y="1703"/>
                <a:ext cx="107" cy="1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4" name="Line 137"/>
              <p:cNvSpPr>
                <a:spLocks noChangeShapeType="1"/>
              </p:cNvSpPr>
              <p:nvPr/>
            </p:nvSpPr>
            <p:spPr bwMode="auto">
              <a:xfrm>
                <a:off x="1463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5" name="Line 138"/>
              <p:cNvSpPr>
                <a:spLocks noChangeShapeType="1"/>
              </p:cNvSpPr>
              <p:nvPr/>
            </p:nvSpPr>
            <p:spPr bwMode="auto">
              <a:xfrm>
                <a:off x="1463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6" name="Line 139"/>
              <p:cNvSpPr>
                <a:spLocks noChangeShapeType="1"/>
              </p:cNvSpPr>
              <p:nvPr/>
            </p:nvSpPr>
            <p:spPr bwMode="auto">
              <a:xfrm>
                <a:off x="1463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7" name="Line 140"/>
              <p:cNvSpPr>
                <a:spLocks noChangeShapeType="1"/>
              </p:cNvSpPr>
              <p:nvPr/>
            </p:nvSpPr>
            <p:spPr bwMode="auto">
              <a:xfrm flipH="1">
                <a:off x="1463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8" name="Line 141"/>
              <p:cNvSpPr>
                <a:spLocks noChangeShapeType="1"/>
              </p:cNvSpPr>
              <p:nvPr/>
            </p:nvSpPr>
            <p:spPr bwMode="auto">
              <a:xfrm>
                <a:off x="1570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49" name="Line 142"/>
              <p:cNvSpPr>
                <a:spLocks noChangeShapeType="1"/>
              </p:cNvSpPr>
              <p:nvPr/>
            </p:nvSpPr>
            <p:spPr bwMode="auto">
              <a:xfrm>
                <a:off x="1570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0" name="Line 143"/>
              <p:cNvSpPr>
                <a:spLocks noChangeShapeType="1"/>
              </p:cNvSpPr>
              <p:nvPr/>
            </p:nvSpPr>
            <p:spPr bwMode="auto">
              <a:xfrm>
                <a:off x="1463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1" name="Line 144"/>
              <p:cNvSpPr>
                <a:spLocks noChangeShapeType="1"/>
              </p:cNvSpPr>
              <p:nvPr/>
            </p:nvSpPr>
            <p:spPr bwMode="auto">
              <a:xfrm flipH="1">
                <a:off x="1463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2" name="Line 145"/>
              <p:cNvSpPr>
                <a:spLocks noChangeShapeType="1"/>
              </p:cNvSpPr>
              <p:nvPr/>
            </p:nvSpPr>
            <p:spPr bwMode="auto">
              <a:xfrm>
                <a:off x="1490" y="1701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3" name="Line 146"/>
              <p:cNvSpPr>
                <a:spLocks noChangeShapeType="1"/>
              </p:cNvSpPr>
              <p:nvPr/>
            </p:nvSpPr>
            <p:spPr bwMode="auto">
              <a:xfrm>
                <a:off x="1517" y="1701"/>
                <a:ext cx="1" cy="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4" name="Rectangle 147"/>
              <p:cNvSpPr>
                <a:spLocks noChangeArrowheads="1"/>
              </p:cNvSpPr>
              <p:nvPr/>
            </p:nvSpPr>
            <p:spPr bwMode="auto">
              <a:xfrm>
                <a:off x="1624" y="1165"/>
                <a:ext cx="108" cy="538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5" name="Line 148"/>
              <p:cNvSpPr>
                <a:spLocks noChangeShapeType="1"/>
              </p:cNvSpPr>
              <p:nvPr/>
            </p:nvSpPr>
            <p:spPr bwMode="auto">
              <a:xfrm flipV="1">
                <a:off x="1624" y="1165"/>
                <a:ext cx="1" cy="53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6" name="Line 149"/>
              <p:cNvSpPr>
                <a:spLocks noChangeShapeType="1"/>
              </p:cNvSpPr>
              <p:nvPr/>
            </p:nvSpPr>
            <p:spPr bwMode="auto">
              <a:xfrm>
                <a:off x="1624" y="1165"/>
                <a:ext cx="1" cy="53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7" name="Line 150"/>
              <p:cNvSpPr>
                <a:spLocks noChangeShapeType="1"/>
              </p:cNvSpPr>
              <p:nvPr/>
            </p:nvSpPr>
            <p:spPr bwMode="auto">
              <a:xfrm>
                <a:off x="1624" y="116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8" name="Line 151"/>
              <p:cNvSpPr>
                <a:spLocks noChangeShapeType="1"/>
              </p:cNvSpPr>
              <p:nvPr/>
            </p:nvSpPr>
            <p:spPr bwMode="auto">
              <a:xfrm flipH="1">
                <a:off x="1624" y="116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59" name="Line 152"/>
              <p:cNvSpPr>
                <a:spLocks noChangeShapeType="1"/>
              </p:cNvSpPr>
              <p:nvPr/>
            </p:nvSpPr>
            <p:spPr bwMode="auto">
              <a:xfrm flipV="1">
                <a:off x="1731" y="1165"/>
                <a:ext cx="1" cy="53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0" name="Line 153"/>
              <p:cNvSpPr>
                <a:spLocks noChangeShapeType="1"/>
              </p:cNvSpPr>
              <p:nvPr/>
            </p:nvSpPr>
            <p:spPr bwMode="auto">
              <a:xfrm>
                <a:off x="1731" y="1165"/>
                <a:ext cx="1" cy="53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1" name="Line 154"/>
              <p:cNvSpPr>
                <a:spLocks noChangeShapeType="1"/>
              </p:cNvSpPr>
              <p:nvPr/>
            </p:nvSpPr>
            <p:spPr bwMode="auto">
              <a:xfrm>
                <a:off x="1624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2" name="Line 155"/>
              <p:cNvSpPr>
                <a:spLocks noChangeShapeType="1"/>
              </p:cNvSpPr>
              <p:nvPr/>
            </p:nvSpPr>
            <p:spPr bwMode="auto">
              <a:xfrm flipH="1">
                <a:off x="1624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3" name="Line 156"/>
              <p:cNvSpPr>
                <a:spLocks noChangeShapeType="1"/>
              </p:cNvSpPr>
              <p:nvPr/>
            </p:nvSpPr>
            <p:spPr bwMode="auto">
              <a:xfrm>
                <a:off x="1651" y="1149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4" name="Line 157"/>
              <p:cNvSpPr>
                <a:spLocks noChangeShapeType="1"/>
              </p:cNvSpPr>
              <p:nvPr/>
            </p:nvSpPr>
            <p:spPr bwMode="auto">
              <a:xfrm>
                <a:off x="1678" y="1149"/>
                <a:ext cx="1" cy="1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5" name="Rectangle 158"/>
              <p:cNvSpPr>
                <a:spLocks noChangeArrowheads="1"/>
              </p:cNvSpPr>
              <p:nvPr/>
            </p:nvSpPr>
            <p:spPr bwMode="auto">
              <a:xfrm>
                <a:off x="1786" y="1170"/>
                <a:ext cx="107" cy="53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6" name="Line 159"/>
              <p:cNvSpPr>
                <a:spLocks noChangeShapeType="1"/>
              </p:cNvSpPr>
              <p:nvPr/>
            </p:nvSpPr>
            <p:spPr bwMode="auto">
              <a:xfrm flipV="1">
                <a:off x="1786" y="1170"/>
                <a:ext cx="1" cy="5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7" name="Line 160"/>
              <p:cNvSpPr>
                <a:spLocks noChangeShapeType="1"/>
              </p:cNvSpPr>
              <p:nvPr/>
            </p:nvSpPr>
            <p:spPr bwMode="auto">
              <a:xfrm>
                <a:off x="1786" y="1170"/>
                <a:ext cx="1" cy="5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8" name="Line 161"/>
              <p:cNvSpPr>
                <a:spLocks noChangeShapeType="1"/>
              </p:cNvSpPr>
              <p:nvPr/>
            </p:nvSpPr>
            <p:spPr bwMode="auto">
              <a:xfrm>
                <a:off x="1786" y="1170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69" name="Line 162"/>
              <p:cNvSpPr>
                <a:spLocks noChangeShapeType="1"/>
              </p:cNvSpPr>
              <p:nvPr/>
            </p:nvSpPr>
            <p:spPr bwMode="auto">
              <a:xfrm flipH="1">
                <a:off x="1786" y="1170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0" name="Line 163"/>
              <p:cNvSpPr>
                <a:spLocks noChangeShapeType="1"/>
              </p:cNvSpPr>
              <p:nvPr/>
            </p:nvSpPr>
            <p:spPr bwMode="auto">
              <a:xfrm flipV="1">
                <a:off x="1892" y="1170"/>
                <a:ext cx="1" cy="5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1" name="Line 164"/>
              <p:cNvSpPr>
                <a:spLocks noChangeShapeType="1"/>
              </p:cNvSpPr>
              <p:nvPr/>
            </p:nvSpPr>
            <p:spPr bwMode="auto">
              <a:xfrm>
                <a:off x="1892" y="1170"/>
                <a:ext cx="1" cy="5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2" name="Line 165"/>
              <p:cNvSpPr>
                <a:spLocks noChangeShapeType="1"/>
              </p:cNvSpPr>
              <p:nvPr/>
            </p:nvSpPr>
            <p:spPr bwMode="auto">
              <a:xfrm>
                <a:off x="1786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3" name="Line 166"/>
              <p:cNvSpPr>
                <a:spLocks noChangeShapeType="1"/>
              </p:cNvSpPr>
              <p:nvPr/>
            </p:nvSpPr>
            <p:spPr bwMode="auto">
              <a:xfrm flipH="1">
                <a:off x="1786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4" name="Line 167"/>
              <p:cNvSpPr>
                <a:spLocks noChangeShapeType="1"/>
              </p:cNvSpPr>
              <p:nvPr/>
            </p:nvSpPr>
            <p:spPr bwMode="auto">
              <a:xfrm>
                <a:off x="1812" y="1145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5" name="Line 168"/>
              <p:cNvSpPr>
                <a:spLocks noChangeShapeType="1"/>
              </p:cNvSpPr>
              <p:nvPr/>
            </p:nvSpPr>
            <p:spPr bwMode="auto">
              <a:xfrm>
                <a:off x="1839" y="1145"/>
                <a:ext cx="1" cy="2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6" name="Rectangle 169"/>
              <p:cNvSpPr>
                <a:spLocks noChangeArrowheads="1"/>
              </p:cNvSpPr>
              <p:nvPr/>
            </p:nvSpPr>
            <p:spPr bwMode="auto">
              <a:xfrm>
                <a:off x="1947" y="1116"/>
                <a:ext cx="107" cy="587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7" name="Line 170"/>
              <p:cNvSpPr>
                <a:spLocks noChangeShapeType="1"/>
              </p:cNvSpPr>
              <p:nvPr/>
            </p:nvSpPr>
            <p:spPr bwMode="auto">
              <a:xfrm flipV="1">
                <a:off x="1947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8" name="Line 171"/>
              <p:cNvSpPr>
                <a:spLocks noChangeShapeType="1"/>
              </p:cNvSpPr>
              <p:nvPr/>
            </p:nvSpPr>
            <p:spPr bwMode="auto">
              <a:xfrm>
                <a:off x="1947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79" name="Line 172"/>
              <p:cNvSpPr>
                <a:spLocks noChangeShapeType="1"/>
              </p:cNvSpPr>
              <p:nvPr/>
            </p:nvSpPr>
            <p:spPr bwMode="auto">
              <a:xfrm>
                <a:off x="1947" y="1116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0" name="Line 173"/>
              <p:cNvSpPr>
                <a:spLocks noChangeShapeType="1"/>
              </p:cNvSpPr>
              <p:nvPr/>
            </p:nvSpPr>
            <p:spPr bwMode="auto">
              <a:xfrm flipH="1">
                <a:off x="1947" y="1116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1" name="Line 174"/>
              <p:cNvSpPr>
                <a:spLocks noChangeShapeType="1"/>
              </p:cNvSpPr>
              <p:nvPr/>
            </p:nvSpPr>
            <p:spPr bwMode="auto">
              <a:xfrm flipV="1">
                <a:off x="2053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2" name="Line 175"/>
              <p:cNvSpPr>
                <a:spLocks noChangeShapeType="1"/>
              </p:cNvSpPr>
              <p:nvPr/>
            </p:nvSpPr>
            <p:spPr bwMode="auto">
              <a:xfrm>
                <a:off x="2053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3" name="Line 176"/>
              <p:cNvSpPr>
                <a:spLocks noChangeShapeType="1"/>
              </p:cNvSpPr>
              <p:nvPr/>
            </p:nvSpPr>
            <p:spPr bwMode="auto">
              <a:xfrm>
                <a:off x="1947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4" name="Line 177"/>
              <p:cNvSpPr>
                <a:spLocks noChangeShapeType="1"/>
              </p:cNvSpPr>
              <p:nvPr/>
            </p:nvSpPr>
            <p:spPr bwMode="auto">
              <a:xfrm flipH="1">
                <a:off x="1947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5" name="Line 178"/>
              <p:cNvSpPr>
                <a:spLocks noChangeShapeType="1"/>
              </p:cNvSpPr>
              <p:nvPr/>
            </p:nvSpPr>
            <p:spPr bwMode="auto">
              <a:xfrm>
                <a:off x="1975" y="1092"/>
                <a:ext cx="5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6" name="Line 179"/>
              <p:cNvSpPr>
                <a:spLocks noChangeShapeType="1"/>
              </p:cNvSpPr>
              <p:nvPr/>
            </p:nvSpPr>
            <p:spPr bwMode="auto">
              <a:xfrm>
                <a:off x="2001" y="1092"/>
                <a:ext cx="1" cy="2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7" name="Line 180"/>
              <p:cNvSpPr>
                <a:spLocks noChangeShapeType="1"/>
              </p:cNvSpPr>
              <p:nvPr/>
            </p:nvSpPr>
            <p:spPr bwMode="auto">
              <a:xfrm>
                <a:off x="763" y="1703"/>
                <a:ext cx="135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88" name="Rectangle 181"/>
              <p:cNvSpPr>
                <a:spLocks noChangeArrowheads="1"/>
              </p:cNvSpPr>
              <p:nvPr/>
            </p:nvSpPr>
            <p:spPr bwMode="auto">
              <a:xfrm>
                <a:off x="839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de-DE"/>
              </a:p>
            </p:txBody>
          </p:sp>
          <p:sp>
            <p:nvSpPr>
              <p:cNvPr id="3389" name="Rectangle 182"/>
              <p:cNvSpPr>
                <a:spLocks noChangeArrowheads="1"/>
              </p:cNvSpPr>
              <p:nvPr/>
            </p:nvSpPr>
            <p:spPr bwMode="auto">
              <a:xfrm>
                <a:off x="1000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de-DE"/>
              </a:p>
            </p:txBody>
          </p:sp>
          <p:sp>
            <p:nvSpPr>
              <p:cNvPr id="3390" name="Rectangle 183"/>
              <p:cNvSpPr>
                <a:spLocks noChangeArrowheads="1"/>
              </p:cNvSpPr>
              <p:nvPr/>
            </p:nvSpPr>
            <p:spPr bwMode="auto">
              <a:xfrm>
                <a:off x="1161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de-DE"/>
              </a:p>
            </p:txBody>
          </p:sp>
          <p:sp>
            <p:nvSpPr>
              <p:cNvPr id="3391" name="Rectangle 184"/>
              <p:cNvSpPr>
                <a:spLocks noChangeArrowheads="1"/>
              </p:cNvSpPr>
              <p:nvPr/>
            </p:nvSpPr>
            <p:spPr bwMode="auto">
              <a:xfrm>
                <a:off x="1322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de-DE"/>
              </a:p>
            </p:txBody>
          </p:sp>
          <p:sp>
            <p:nvSpPr>
              <p:cNvPr id="3392" name="Rectangle 185"/>
              <p:cNvSpPr>
                <a:spLocks noChangeArrowheads="1"/>
              </p:cNvSpPr>
              <p:nvPr/>
            </p:nvSpPr>
            <p:spPr bwMode="auto">
              <a:xfrm>
                <a:off x="1485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5</a:t>
                </a:r>
                <a:endParaRPr lang="de-DE"/>
              </a:p>
            </p:txBody>
          </p:sp>
          <p:sp>
            <p:nvSpPr>
              <p:cNvPr id="3393" name="Rectangle 186"/>
              <p:cNvSpPr>
                <a:spLocks noChangeArrowheads="1"/>
              </p:cNvSpPr>
              <p:nvPr/>
            </p:nvSpPr>
            <p:spPr bwMode="auto">
              <a:xfrm>
                <a:off x="1646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6</a:t>
                </a:r>
                <a:endParaRPr lang="de-DE"/>
              </a:p>
            </p:txBody>
          </p:sp>
          <p:sp>
            <p:nvSpPr>
              <p:cNvPr id="3394" name="Rectangle 187"/>
              <p:cNvSpPr>
                <a:spLocks noChangeArrowheads="1"/>
              </p:cNvSpPr>
              <p:nvPr/>
            </p:nvSpPr>
            <p:spPr bwMode="auto">
              <a:xfrm>
                <a:off x="1807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7</a:t>
                </a:r>
                <a:endParaRPr lang="de-DE"/>
              </a:p>
            </p:txBody>
          </p:sp>
          <p:sp>
            <p:nvSpPr>
              <p:cNvPr id="3395" name="Rectangle 188"/>
              <p:cNvSpPr>
                <a:spLocks noChangeArrowheads="1"/>
              </p:cNvSpPr>
              <p:nvPr/>
            </p:nvSpPr>
            <p:spPr bwMode="auto">
              <a:xfrm>
                <a:off x="1969" y="1731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8</a:t>
                </a:r>
                <a:endParaRPr lang="de-DE"/>
              </a:p>
            </p:txBody>
          </p:sp>
          <p:sp>
            <p:nvSpPr>
              <p:cNvPr id="3396" name="Line 189"/>
              <p:cNvSpPr>
                <a:spLocks noChangeShapeType="1"/>
              </p:cNvSpPr>
              <p:nvPr/>
            </p:nvSpPr>
            <p:spPr bwMode="auto">
              <a:xfrm flipV="1">
                <a:off x="763" y="802"/>
                <a:ext cx="1" cy="90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97" name="Line 190"/>
              <p:cNvSpPr>
                <a:spLocks noChangeShapeType="1"/>
              </p:cNvSpPr>
              <p:nvPr/>
            </p:nvSpPr>
            <p:spPr bwMode="auto">
              <a:xfrm flipH="1">
                <a:off x="739" y="1703"/>
                <a:ext cx="2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398" name="Rectangle 191"/>
              <p:cNvSpPr>
                <a:spLocks noChangeArrowheads="1"/>
              </p:cNvSpPr>
              <p:nvPr/>
            </p:nvSpPr>
            <p:spPr bwMode="auto">
              <a:xfrm>
                <a:off x="665" y="166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de-DE"/>
              </a:p>
            </p:txBody>
          </p:sp>
          <p:sp>
            <p:nvSpPr>
              <p:cNvPr id="3399" name="Line 192"/>
              <p:cNvSpPr>
                <a:spLocks noChangeShapeType="1"/>
              </p:cNvSpPr>
              <p:nvPr/>
            </p:nvSpPr>
            <p:spPr bwMode="auto">
              <a:xfrm flipH="1">
                <a:off x="739" y="1427"/>
                <a:ext cx="2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00" name="Rectangle 193"/>
              <p:cNvSpPr>
                <a:spLocks noChangeArrowheads="1"/>
              </p:cNvSpPr>
              <p:nvPr/>
            </p:nvSpPr>
            <p:spPr bwMode="auto">
              <a:xfrm>
                <a:off x="628" y="1388"/>
                <a:ext cx="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20</a:t>
                </a:r>
                <a:endParaRPr lang="de-DE"/>
              </a:p>
            </p:txBody>
          </p:sp>
          <p:sp>
            <p:nvSpPr>
              <p:cNvPr id="3401" name="Line 194"/>
              <p:cNvSpPr>
                <a:spLocks noChangeShapeType="1"/>
              </p:cNvSpPr>
              <p:nvPr/>
            </p:nvSpPr>
            <p:spPr bwMode="auto">
              <a:xfrm flipH="1">
                <a:off x="739" y="1149"/>
                <a:ext cx="2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02" name="Rectangle 195"/>
              <p:cNvSpPr>
                <a:spLocks noChangeArrowheads="1"/>
              </p:cNvSpPr>
              <p:nvPr/>
            </p:nvSpPr>
            <p:spPr bwMode="auto">
              <a:xfrm>
                <a:off x="628" y="1111"/>
                <a:ext cx="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40</a:t>
                </a:r>
                <a:endParaRPr lang="de-DE"/>
              </a:p>
            </p:txBody>
          </p:sp>
          <p:sp>
            <p:nvSpPr>
              <p:cNvPr id="3403" name="Line 196"/>
              <p:cNvSpPr>
                <a:spLocks noChangeShapeType="1"/>
              </p:cNvSpPr>
              <p:nvPr/>
            </p:nvSpPr>
            <p:spPr bwMode="auto">
              <a:xfrm flipH="1">
                <a:off x="739" y="872"/>
                <a:ext cx="2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04" name="Rectangle 197"/>
              <p:cNvSpPr>
                <a:spLocks noChangeArrowheads="1"/>
              </p:cNvSpPr>
              <p:nvPr/>
            </p:nvSpPr>
            <p:spPr bwMode="auto">
              <a:xfrm>
                <a:off x="628" y="834"/>
                <a:ext cx="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60</a:t>
                </a:r>
                <a:endParaRPr lang="de-DE"/>
              </a:p>
            </p:txBody>
          </p:sp>
          <p:sp>
            <p:nvSpPr>
              <p:cNvPr id="3405" name="Rectangle 198"/>
              <p:cNvSpPr>
                <a:spLocks noChangeArrowheads="1"/>
              </p:cNvSpPr>
              <p:nvPr/>
            </p:nvSpPr>
            <p:spPr bwMode="auto">
              <a:xfrm rot="-5400000">
                <a:off x="393" y="1154"/>
                <a:ext cx="43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sTIE-2 (ng/ml)</a:t>
                </a:r>
                <a:endParaRPr lang="de-DE"/>
              </a:p>
            </p:txBody>
          </p:sp>
          <p:sp>
            <p:nvSpPr>
              <p:cNvPr id="3406" name="Freeform 199"/>
              <p:cNvSpPr>
                <a:spLocks/>
              </p:cNvSpPr>
              <p:nvPr/>
            </p:nvSpPr>
            <p:spPr bwMode="auto">
              <a:xfrm>
                <a:off x="773" y="1815"/>
                <a:ext cx="1353" cy="902"/>
              </a:xfrm>
              <a:custGeom>
                <a:avLst/>
                <a:gdLst>
                  <a:gd name="T0" fmla="*/ 0 w 1410"/>
                  <a:gd name="T1" fmla="*/ 0 h 940"/>
                  <a:gd name="T2" fmla="*/ 1353 w 1410"/>
                  <a:gd name="T3" fmla="*/ 0 h 940"/>
                  <a:gd name="T4" fmla="*/ 1353 w 1410"/>
                  <a:gd name="T5" fmla="*/ 902 h 9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10" h="940">
                    <a:moveTo>
                      <a:pt x="0" y="0"/>
                    </a:moveTo>
                    <a:lnTo>
                      <a:pt x="1410" y="0"/>
                    </a:lnTo>
                    <a:lnTo>
                      <a:pt x="1410" y="940"/>
                    </a:lnTo>
                  </a:path>
                </a:pathLst>
              </a:cu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07" name="Rectangle 200"/>
              <p:cNvSpPr>
                <a:spLocks noChangeArrowheads="1"/>
              </p:cNvSpPr>
              <p:nvPr/>
            </p:nvSpPr>
            <p:spPr bwMode="auto">
              <a:xfrm>
                <a:off x="827" y="2070"/>
                <a:ext cx="107" cy="647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08" name="Line 201"/>
              <p:cNvSpPr>
                <a:spLocks noChangeShapeType="1"/>
              </p:cNvSpPr>
              <p:nvPr/>
            </p:nvSpPr>
            <p:spPr bwMode="auto">
              <a:xfrm flipV="1">
                <a:off x="827" y="2070"/>
                <a:ext cx="1" cy="64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09" name="Line 202"/>
              <p:cNvSpPr>
                <a:spLocks noChangeShapeType="1"/>
              </p:cNvSpPr>
              <p:nvPr/>
            </p:nvSpPr>
            <p:spPr bwMode="auto">
              <a:xfrm>
                <a:off x="827" y="2070"/>
                <a:ext cx="1" cy="64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0" name="Line 203"/>
              <p:cNvSpPr>
                <a:spLocks noChangeShapeType="1"/>
              </p:cNvSpPr>
              <p:nvPr/>
            </p:nvSpPr>
            <p:spPr bwMode="auto">
              <a:xfrm>
                <a:off x="827" y="207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1" name="Line 204"/>
              <p:cNvSpPr>
                <a:spLocks noChangeShapeType="1"/>
              </p:cNvSpPr>
              <p:nvPr/>
            </p:nvSpPr>
            <p:spPr bwMode="auto">
              <a:xfrm flipH="1">
                <a:off x="827" y="207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2" name="Line 205"/>
              <p:cNvSpPr>
                <a:spLocks noChangeShapeType="1"/>
              </p:cNvSpPr>
              <p:nvPr/>
            </p:nvSpPr>
            <p:spPr bwMode="auto">
              <a:xfrm flipV="1">
                <a:off x="934" y="2070"/>
                <a:ext cx="1" cy="64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3" name="Line 206"/>
              <p:cNvSpPr>
                <a:spLocks noChangeShapeType="1"/>
              </p:cNvSpPr>
              <p:nvPr/>
            </p:nvSpPr>
            <p:spPr bwMode="auto">
              <a:xfrm>
                <a:off x="934" y="2070"/>
                <a:ext cx="1" cy="64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4" name="Line 207"/>
              <p:cNvSpPr>
                <a:spLocks noChangeShapeType="1"/>
              </p:cNvSpPr>
              <p:nvPr/>
            </p:nvSpPr>
            <p:spPr bwMode="auto">
              <a:xfrm>
                <a:off x="827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5" name="Line 208"/>
              <p:cNvSpPr>
                <a:spLocks noChangeShapeType="1"/>
              </p:cNvSpPr>
              <p:nvPr/>
            </p:nvSpPr>
            <p:spPr bwMode="auto">
              <a:xfrm flipH="1">
                <a:off x="827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6" name="Line 209"/>
              <p:cNvSpPr>
                <a:spLocks noChangeShapeType="1"/>
              </p:cNvSpPr>
              <p:nvPr/>
            </p:nvSpPr>
            <p:spPr bwMode="auto">
              <a:xfrm>
                <a:off x="854" y="2062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7" name="Line 210"/>
              <p:cNvSpPr>
                <a:spLocks noChangeShapeType="1"/>
              </p:cNvSpPr>
              <p:nvPr/>
            </p:nvSpPr>
            <p:spPr bwMode="auto">
              <a:xfrm>
                <a:off x="880" y="2062"/>
                <a:ext cx="1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8" name="Rectangle 211"/>
              <p:cNvSpPr>
                <a:spLocks noChangeArrowheads="1"/>
              </p:cNvSpPr>
              <p:nvPr/>
            </p:nvSpPr>
            <p:spPr bwMode="auto">
              <a:xfrm>
                <a:off x="989" y="2144"/>
                <a:ext cx="107" cy="57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19" name="Line 212"/>
              <p:cNvSpPr>
                <a:spLocks noChangeShapeType="1"/>
              </p:cNvSpPr>
              <p:nvPr/>
            </p:nvSpPr>
            <p:spPr bwMode="auto">
              <a:xfrm flipV="1">
                <a:off x="989" y="2144"/>
                <a:ext cx="1" cy="57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0" name="Line 213"/>
              <p:cNvSpPr>
                <a:spLocks noChangeShapeType="1"/>
              </p:cNvSpPr>
              <p:nvPr/>
            </p:nvSpPr>
            <p:spPr bwMode="auto">
              <a:xfrm>
                <a:off x="989" y="2144"/>
                <a:ext cx="1" cy="57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1" name="Line 214"/>
              <p:cNvSpPr>
                <a:spLocks noChangeShapeType="1"/>
              </p:cNvSpPr>
              <p:nvPr/>
            </p:nvSpPr>
            <p:spPr bwMode="auto">
              <a:xfrm>
                <a:off x="989" y="2144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2" name="Line 215"/>
              <p:cNvSpPr>
                <a:spLocks noChangeShapeType="1"/>
              </p:cNvSpPr>
              <p:nvPr/>
            </p:nvSpPr>
            <p:spPr bwMode="auto">
              <a:xfrm flipH="1">
                <a:off x="989" y="2144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3" name="Line 216"/>
              <p:cNvSpPr>
                <a:spLocks noChangeShapeType="1"/>
              </p:cNvSpPr>
              <p:nvPr/>
            </p:nvSpPr>
            <p:spPr bwMode="auto">
              <a:xfrm flipV="1">
                <a:off x="1095" y="2144"/>
                <a:ext cx="1" cy="57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4" name="Line 217"/>
              <p:cNvSpPr>
                <a:spLocks noChangeShapeType="1"/>
              </p:cNvSpPr>
              <p:nvPr/>
            </p:nvSpPr>
            <p:spPr bwMode="auto">
              <a:xfrm>
                <a:off x="1095" y="2144"/>
                <a:ext cx="1" cy="57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5" name="Line 218"/>
              <p:cNvSpPr>
                <a:spLocks noChangeShapeType="1"/>
              </p:cNvSpPr>
              <p:nvPr/>
            </p:nvSpPr>
            <p:spPr bwMode="auto">
              <a:xfrm>
                <a:off x="989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6" name="Line 219"/>
              <p:cNvSpPr>
                <a:spLocks noChangeShapeType="1"/>
              </p:cNvSpPr>
              <p:nvPr/>
            </p:nvSpPr>
            <p:spPr bwMode="auto">
              <a:xfrm flipH="1">
                <a:off x="989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7" name="Line 220"/>
              <p:cNvSpPr>
                <a:spLocks noChangeShapeType="1"/>
              </p:cNvSpPr>
              <p:nvPr/>
            </p:nvSpPr>
            <p:spPr bwMode="auto">
              <a:xfrm>
                <a:off x="1016" y="2137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8" name="Line 221"/>
              <p:cNvSpPr>
                <a:spLocks noChangeShapeType="1"/>
              </p:cNvSpPr>
              <p:nvPr/>
            </p:nvSpPr>
            <p:spPr bwMode="auto">
              <a:xfrm>
                <a:off x="1042" y="2137"/>
                <a:ext cx="1" cy="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29" name="Rectangle 222"/>
              <p:cNvSpPr>
                <a:spLocks noChangeArrowheads="1"/>
              </p:cNvSpPr>
              <p:nvPr/>
            </p:nvSpPr>
            <p:spPr bwMode="auto">
              <a:xfrm>
                <a:off x="1150" y="2693"/>
                <a:ext cx="108" cy="24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0" name="Line 223"/>
              <p:cNvSpPr>
                <a:spLocks noChangeShapeType="1"/>
              </p:cNvSpPr>
              <p:nvPr/>
            </p:nvSpPr>
            <p:spPr bwMode="auto">
              <a:xfrm flipV="1">
                <a:off x="1150" y="2693"/>
                <a:ext cx="1" cy="2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1" name="Line 224"/>
              <p:cNvSpPr>
                <a:spLocks noChangeShapeType="1"/>
              </p:cNvSpPr>
              <p:nvPr/>
            </p:nvSpPr>
            <p:spPr bwMode="auto">
              <a:xfrm>
                <a:off x="1150" y="2693"/>
                <a:ext cx="1" cy="2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2" name="Line 225"/>
              <p:cNvSpPr>
                <a:spLocks noChangeShapeType="1"/>
              </p:cNvSpPr>
              <p:nvPr/>
            </p:nvSpPr>
            <p:spPr bwMode="auto">
              <a:xfrm>
                <a:off x="1150" y="269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3" name="Line 226"/>
              <p:cNvSpPr>
                <a:spLocks noChangeShapeType="1"/>
              </p:cNvSpPr>
              <p:nvPr/>
            </p:nvSpPr>
            <p:spPr bwMode="auto">
              <a:xfrm flipH="1">
                <a:off x="1150" y="269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4" name="Line 227"/>
              <p:cNvSpPr>
                <a:spLocks noChangeShapeType="1"/>
              </p:cNvSpPr>
              <p:nvPr/>
            </p:nvSpPr>
            <p:spPr bwMode="auto">
              <a:xfrm flipV="1">
                <a:off x="1257" y="2693"/>
                <a:ext cx="1" cy="2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5" name="Line 228"/>
              <p:cNvSpPr>
                <a:spLocks noChangeShapeType="1"/>
              </p:cNvSpPr>
              <p:nvPr/>
            </p:nvSpPr>
            <p:spPr bwMode="auto">
              <a:xfrm>
                <a:off x="1257" y="2693"/>
                <a:ext cx="1" cy="2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6" name="Line 229"/>
              <p:cNvSpPr>
                <a:spLocks noChangeShapeType="1"/>
              </p:cNvSpPr>
              <p:nvPr/>
            </p:nvSpPr>
            <p:spPr bwMode="auto">
              <a:xfrm>
                <a:off x="1150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7" name="Line 230"/>
              <p:cNvSpPr>
                <a:spLocks noChangeShapeType="1"/>
              </p:cNvSpPr>
              <p:nvPr/>
            </p:nvSpPr>
            <p:spPr bwMode="auto">
              <a:xfrm flipH="1">
                <a:off x="1150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8" name="Line 231"/>
              <p:cNvSpPr>
                <a:spLocks noChangeShapeType="1"/>
              </p:cNvSpPr>
              <p:nvPr/>
            </p:nvSpPr>
            <p:spPr bwMode="auto">
              <a:xfrm>
                <a:off x="1177" y="2689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39" name="Line 232"/>
              <p:cNvSpPr>
                <a:spLocks noChangeShapeType="1"/>
              </p:cNvSpPr>
              <p:nvPr/>
            </p:nvSpPr>
            <p:spPr bwMode="auto">
              <a:xfrm>
                <a:off x="1204" y="2689"/>
                <a:ext cx="1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0" name="Rectangle 233"/>
              <p:cNvSpPr>
                <a:spLocks noChangeArrowheads="1"/>
              </p:cNvSpPr>
              <p:nvPr/>
            </p:nvSpPr>
            <p:spPr bwMode="auto">
              <a:xfrm>
                <a:off x="1311" y="2691"/>
                <a:ext cx="108" cy="26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1" name="Line 234"/>
              <p:cNvSpPr>
                <a:spLocks noChangeShapeType="1"/>
              </p:cNvSpPr>
              <p:nvPr/>
            </p:nvSpPr>
            <p:spPr bwMode="auto">
              <a:xfrm flipV="1">
                <a:off x="1311" y="2691"/>
                <a:ext cx="1" cy="2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2" name="Line 235"/>
              <p:cNvSpPr>
                <a:spLocks noChangeShapeType="1"/>
              </p:cNvSpPr>
              <p:nvPr/>
            </p:nvSpPr>
            <p:spPr bwMode="auto">
              <a:xfrm>
                <a:off x="1311" y="2691"/>
                <a:ext cx="1" cy="2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3" name="Line 236"/>
              <p:cNvSpPr>
                <a:spLocks noChangeShapeType="1"/>
              </p:cNvSpPr>
              <p:nvPr/>
            </p:nvSpPr>
            <p:spPr bwMode="auto">
              <a:xfrm>
                <a:off x="1311" y="2691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4" name="Line 237"/>
              <p:cNvSpPr>
                <a:spLocks noChangeShapeType="1"/>
              </p:cNvSpPr>
              <p:nvPr/>
            </p:nvSpPr>
            <p:spPr bwMode="auto">
              <a:xfrm flipH="1">
                <a:off x="1311" y="2691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5" name="Line 238"/>
              <p:cNvSpPr>
                <a:spLocks noChangeShapeType="1"/>
              </p:cNvSpPr>
              <p:nvPr/>
            </p:nvSpPr>
            <p:spPr bwMode="auto">
              <a:xfrm flipV="1">
                <a:off x="1419" y="2691"/>
                <a:ext cx="1" cy="2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6" name="Line 239"/>
              <p:cNvSpPr>
                <a:spLocks noChangeShapeType="1"/>
              </p:cNvSpPr>
              <p:nvPr/>
            </p:nvSpPr>
            <p:spPr bwMode="auto">
              <a:xfrm>
                <a:off x="1419" y="2691"/>
                <a:ext cx="1" cy="2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7" name="Line 240"/>
              <p:cNvSpPr>
                <a:spLocks noChangeShapeType="1"/>
              </p:cNvSpPr>
              <p:nvPr/>
            </p:nvSpPr>
            <p:spPr bwMode="auto">
              <a:xfrm>
                <a:off x="1311" y="2717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8" name="Line 241"/>
              <p:cNvSpPr>
                <a:spLocks noChangeShapeType="1"/>
              </p:cNvSpPr>
              <p:nvPr/>
            </p:nvSpPr>
            <p:spPr bwMode="auto">
              <a:xfrm flipH="1">
                <a:off x="1311" y="2717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49" name="Line 242"/>
              <p:cNvSpPr>
                <a:spLocks noChangeShapeType="1"/>
              </p:cNvSpPr>
              <p:nvPr/>
            </p:nvSpPr>
            <p:spPr bwMode="auto">
              <a:xfrm>
                <a:off x="1339" y="2690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0" name="Line 243"/>
              <p:cNvSpPr>
                <a:spLocks noChangeShapeType="1"/>
              </p:cNvSpPr>
              <p:nvPr/>
            </p:nvSpPr>
            <p:spPr bwMode="auto">
              <a:xfrm>
                <a:off x="1365" y="2690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1" name="Rectangle 244"/>
              <p:cNvSpPr>
                <a:spLocks noChangeArrowheads="1"/>
              </p:cNvSpPr>
              <p:nvPr/>
            </p:nvSpPr>
            <p:spPr bwMode="auto">
              <a:xfrm>
                <a:off x="1474" y="2717"/>
                <a:ext cx="107" cy="1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2" name="Line 245"/>
              <p:cNvSpPr>
                <a:spLocks noChangeShapeType="1"/>
              </p:cNvSpPr>
              <p:nvPr/>
            </p:nvSpPr>
            <p:spPr bwMode="auto">
              <a:xfrm>
                <a:off x="1474" y="2717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3" name="Line 246"/>
              <p:cNvSpPr>
                <a:spLocks noChangeShapeType="1"/>
              </p:cNvSpPr>
              <p:nvPr/>
            </p:nvSpPr>
            <p:spPr bwMode="auto">
              <a:xfrm>
                <a:off x="1474" y="2717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4" name="Line 247"/>
              <p:cNvSpPr>
                <a:spLocks noChangeShapeType="1"/>
              </p:cNvSpPr>
              <p:nvPr/>
            </p:nvSpPr>
            <p:spPr bwMode="auto">
              <a:xfrm>
                <a:off x="1474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5" name="Line 248"/>
              <p:cNvSpPr>
                <a:spLocks noChangeShapeType="1"/>
              </p:cNvSpPr>
              <p:nvPr/>
            </p:nvSpPr>
            <p:spPr bwMode="auto">
              <a:xfrm flipH="1">
                <a:off x="1474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6" name="Line 249"/>
              <p:cNvSpPr>
                <a:spLocks noChangeShapeType="1"/>
              </p:cNvSpPr>
              <p:nvPr/>
            </p:nvSpPr>
            <p:spPr bwMode="auto">
              <a:xfrm>
                <a:off x="1580" y="2717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7" name="Line 250"/>
              <p:cNvSpPr>
                <a:spLocks noChangeShapeType="1"/>
              </p:cNvSpPr>
              <p:nvPr/>
            </p:nvSpPr>
            <p:spPr bwMode="auto">
              <a:xfrm>
                <a:off x="1580" y="2717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8" name="Line 251"/>
              <p:cNvSpPr>
                <a:spLocks noChangeShapeType="1"/>
              </p:cNvSpPr>
              <p:nvPr/>
            </p:nvSpPr>
            <p:spPr bwMode="auto">
              <a:xfrm>
                <a:off x="1474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59" name="Line 252"/>
              <p:cNvSpPr>
                <a:spLocks noChangeShapeType="1"/>
              </p:cNvSpPr>
              <p:nvPr/>
            </p:nvSpPr>
            <p:spPr bwMode="auto">
              <a:xfrm flipH="1">
                <a:off x="1474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0" name="Line 253"/>
              <p:cNvSpPr>
                <a:spLocks noChangeShapeType="1"/>
              </p:cNvSpPr>
              <p:nvPr/>
            </p:nvSpPr>
            <p:spPr bwMode="auto">
              <a:xfrm>
                <a:off x="1500" y="2717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1" name="Line 254"/>
              <p:cNvSpPr>
                <a:spLocks noChangeShapeType="1"/>
              </p:cNvSpPr>
              <p:nvPr/>
            </p:nvSpPr>
            <p:spPr bwMode="auto">
              <a:xfrm>
                <a:off x="1526" y="2717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2" name="Rectangle 255"/>
              <p:cNvSpPr>
                <a:spLocks noChangeArrowheads="1"/>
              </p:cNvSpPr>
              <p:nvPr/>
            </p:nvSpPr>
            <p:spPr bwMode="auto">
              <a:xfrm>
                <a:off x="1635" y="2242"/>
                <a:ext cx="107" cy="47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3" name="Line 256"/>
              <p:cNvSpPr>
                <a:spLocks noChangeShapeType="1"/>
              </p:cNvSpPr>
              <p:nvPr/>
            </p:nvSpPr>
            <p:spPr bwMode="auto">
              <a:xfrm flipV="1">
                <a:off x="1635" y="2242"/>
                <a:ext cx="1" cy="4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4" name="Line 257"/>
              <p:cNvSpPr>
                <a:spLocks noChangeShapeType="1"/>
              </p:cNvSpPr>
              <p:nvPr/>
            </p:nvSpPr>
            <p:spPr bwMode="auto">
              <a:xfrm>
                <a:off x="1635" y="2242"/>
                <a:ext cx="1" cy="4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5" name="Line 258"/>
              <p:cNvSpPr>
                <a:spLocks noChangeShapeType="1"/>
              </p:cNvSpPr>
              <p:nvPr/>
            </p:nvSpPr>
            <p:spPr bwMode="auto">
              <a:xfrm>
                <a:off x="1635" y="2242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6" name="Line 259"/>
              <p:cNvSpPr>
                <a:spLocks noChangeShapeType="1"/>
              </p:cNvSpPr>
              <p:nvPr/>
            </p:nvSpPr>
            <p:spPr bwMode="auto">
              <a:xfrm flipH="1">
                <a:off x="1635" y="2242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7" name="Line 260"/>
              <p:cNvSpPr>
                <a:spLocks noChangeShapeType="1"/>
              </p:cNvSpPr>
              <p:nvPr/>
            </p:nvSpPr>
            <p:spPr bwMode="auto">
              <a:xfrm flipV="1">
                <a:off x="1741" y="2242"/>
                <a:ext cx="1" cy="4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8" name="Line 261"/>
              <p:cNvSpPr>
                <a:spLocks noChangeShapeType="1"/>
              </p:cNvSpPr>
              <p:nvPr/>
            </p:nvSpPr>
            <p:spPr bwMode="auto">
              <a:xfrm>
                <a:off x="1741" y="2242"/>
                <a:ext cx="1" cy="4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69" name="Line 262"/>
              <p:cNvSpPr>
                <a:spLocks noChangeShapeType="1"/>
              </p:cNvSpPr>
              <p:nvPr/>
            </p:nvSpPr>
            <p:spPr bwMode="auto">
              <a:xfrm>
                <a:off x="1635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0" name="Line 263"/>
              <p:cNvSpPr>
                <a:spLocks noChangeShapeType="1"/>
              </p:cNvSpPr>
              <p:nvPr/>
            </p:nvSpPr>
            <p:spPr bwMode="auto">
              <a:xfrm flipH="1">
                <a:off x="1635" y="271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1" name="Line 264"/>
              <p:cNvSpPr>
                <a:spLocks noChangeShapeType="1"/>
              </p:cNvSpPr>
              <p:nvPr/>
            </p:nvSpPr>
            <p:spPr bwMode="auto">
              <a:xfrm>
                <a:off x="1662" y="2236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2" name="Line 265"/>
              <p:cNvSpPr>
                <a:spLocks noChangeShapeType="1"/>
              </p:cNvSpPr>
              <p:nvPr/>
            </p:nvSpPr>
            <p:spPr bwMode="auto">
              <a:xfrm>
                <a:off x="1689" y="223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3" name="Rectangle 266"/>
              <p:cNvSpPr>
                <a:spLocks noChangeArrowheads="1"/>
              </p:cNvSpPr>
              <p:nvPr/>
            </p:nvSpPr>
            <p:spPr bwMode="auto">
              <a:xfrm>
                <a:off x="1797" y="2251"/>
                <a:ext cx="108" cy="466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4" name="Line 267"/>
              <p:cNvSpPr>
                <a:spLocks noChangeShapeType="1"/>
              </p:cNvSpPr>
              <p:nvPr/>
            </p:nvSpPr>
            <p:spPr bwMode="auto">
              <a:xfrm flipV="1">
                <a:off x="1797" y="2251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5" name="Line 268"/>
              <p:cNvSpPr>
                <a:spLocks noChangeShapeType="1"/>
              </p:cNvSpPr>
              <p:nvPr/>
            </p:nvSpPr>
            <p:spPr bwMode="auto">
              <a:xfrm>
                <a:off x="1797" y="2251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6" name="Line 269"/>
              <p:cNvSpPr>
                <a:spLocks noChangeShapeType="1"/>
              </p:cNvSpPr>
              <p:nvPr/>
            </p:nvSpPr>
            <p:spPr bwMode="auto">
              <a:xfrm>
                <a:off x="1797" y="2251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7" name="Line 270"/>
              <p:cNvSpPr>
                <a:spLocks noChangeShapeType="1"/>
              </p:cNvSpPr>
              <p:nvPr/>
            </p:nvSpPr>
            <p:spPr bwMode="auto">
              <a:xfrm flipH="1">
                <a:off x="1797" y="2251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8" name="Line 271"/>
              <p:cNvSpPr>
                <a:spLocks noChangeShapeType="1"/>
              </p:cNvSpPr>
              <p:nvPr/>
            </p:nvSpPr>
            <p:spPr bwMode="auto">
              <a:xfrm flipV="1">
                <a:off x="1904" y="2251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79" name="Line 272"/>
              <p:cNvSpPr>
                <a:spLocks noChangeShapeType="1"/>
              </p:cNvSpPr>
              <p:nvPr/>
            </p:nvSpPr>
            <p:spPr bwMode="auto">
              <a:xfrm>
                <a:off x="1904" y="2251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0" name="Line 273"/>
              <p:cNvSpPr>
                <a:spLocks noChangeShapeType="1"/>
              </p:cNvSpPr>
              <p:nvPr/>
            </p:nvSpPr>
            <p:spPr bwMode="auto">
              <a:xfrm>
                <a:off x="1797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1" name="Line 274"/>
              <p:cNvSpPr>
                <a:spLocks noChangeShapeType="1"/>
              </p:cNvSpPr>
              <p:nvPr/>
            </p:nvSpPr>
            <p:spPr bwMode="auto">
              <a:xfrm flipH="1">
                <a:off x="1797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2" name="Line 275"/>
              <p:cNvSpPr>
                <a:spLocks noChangeShapeType="1"/>
              </p:cNvSpPr>
              <p:nvPr/>
            </p:nvSpPr>
            <p:spPr bwMode="auto">
              <a:xfrm>
                <a:off x="1824" y="2250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3" name="Line 276"/>
              <p:cNvSpPr>
                <a:spLocks noChangeShapeType="1"/>
              </p:cNvSpPr>
              <p:nvPr/>
            </p:nvSpPr>
            <p:spPr bwMode="auto">
              <a:xfrm>
                <a:off x="1850" y="2250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4" name="Rectangle 277"/>
              <p:cNvSpPr>
                <a:spLocks noChangeArrowheads="1"/>
              </p:cNvSpPr>
              <p:nvPr/>
            </p:nvSpPr>
            <p:spPr bwMode="auto">
              <a:xfrm>
                <a:off x="1958" y="2175"/>
                <a:ext cx="108" cy="542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5" name="Line 278"/>
              <p:cNvSpPr>
                <a:spLocks noChangeShapeType="1"/>
              </p:cNvSpPr>
              <p:nvPr/>
            </p:nvSpPr>
            <p:spPr bwMode="auto">
              <a:xfrm flipV="1">
                <a:off x="1958" y="2175"/>
                <a:ext cx="1" cy="54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6" name="Line 279"/>
              <p:cNvSpPr>
                <a:spLocks noChangeShapeType="1"/>
              </p:cNvSpPr>
              <p:nvPr/>
            </p:nvSpPr>
            <p:spPr bwMode="auto">
              <a:xfrm>
                <a:off x="1958" y="2175"/>
                <a:ext cx="1" cy="54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7" name="Line 280"/>
              <p:cNvSpPr>
                <a:spLocks noChangeShapeType="1"/>
              </p:cNvSpPr>
              <p:nvPr/>
            </p:nvSpPr>
            <p:spPr bwMode="auto">
              <a:xfrm>
                <a:off x="1958" y="217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8" name="Line 281"/>
              <p:cNvSpPr>
                <a:spLocks noChangeShapeType="1"/>
              </p:cNvSpPr>
              <p:nvPr/>
            </p:nvSpPr>
            <p:spPr bwMode="auto">
              <a:xfrm flipH="1">
                <a:off x="1958" y="217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89" name="Line 282"/>
              <p:cNvSpPr>
                <a:spLocks noChangeShapeType="1"/>
              </p:cNvSpPr>
              <p:nvPr/>
            </p:nvSpPr>
            <p:spPr bwMode="auto">
              <a:xfrm flipV="1">
                <a:off x="2065" y="2175"/>
                <a:ext cx="1" cy="54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0" name="Line 283"/>
              <p:cNvSpPr>
                <a:spLocks noChangeShapeType="1"/>
              </p:cNvSpPr>
              <p:nvPr/>
            </p:nvSpPr>
            <p:spPr bwMode="auto">
              <a:xfrm>
                <a:off x="2065" y="2175"/>
                <a:ext cx="1" cy="54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1" name="Line 284"/>
              <p:cNvSpPr>
                <a:spLocks noChangeShapeType="1"/>
              </p:cNvSpPr>
              <p:nvPr/>
            </p:nvSpPr>
            <p:spPr bwMode="auto">
              <a:xfrm>
                <a:off x="1958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2" name="Line 285"/>
              <p:cNvSpPr>
                <a:spLocks noChangeShapeType="1"/>
              </p:cNvSpPr>
              <p:nvPr/>
            </p:nvSpPr>
            <p:spPr bwMode="auto">
              <a:xfrm flipH="1">
                <a:off x="1958" y="27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3" name="Line 286"/>
              <p:cNvSpPr>
                <a:spLocks noChangeShapeType="1"/>
              </p:cNvSpPr>
              <p:nvPr/>
            </p:nvSpPr>
            <p:spPr bwMode="auto">
              <a:xfrm>
                <a:off x="1985" y="2165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4" name="Line 287"/>
              <p:cNvSpPr>
                <a:spLocks noChangeShapeType="1"/>
              </p:cNvSpPr>
              <p:nvPr/>
            </p:nvSpPr>
            <p:spPr bwMode="auto">
              <a:xfrm>
                <a:off x="2011" y="2165"/>
                <a:ext cx="1" cy="1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5" name="Line 288"/>
              <p:cNvSpPr>
                <a:spLocks noChangeShapeType="1"/>
              </p:cNvSpPr>
              <p:nvPr/>
            </p:nvSpPr>
            <p:spPr bwMode="auto">
              <a:xfrm>
                <a:off x="773" y="2717"/>
                <a:ext cx="13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496" name="Rectangle 289"/>
              <p:cNvSpPr>
                <a:spLocks noChangeArrowheads="1"/>
              </p:cNvSpPr>
              <p:nvPr/>
            </p:nvSpPr>
            <p:spPr bwMode="auto">
              <a:xfrm>
                <a:off x="848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de-DE"/>
              </a:p>
            </p:txBody>
          </p:sp>
          <p:sp>
            <p:nvSpPr>
              <p:cNvPr id="3497" name="Rectangle 290"/>
              <p:cNvSpPr>
                <a:spLocks noChangeArrowheads="1"/>
              </p:cNvSpPr>
              <p:nvPr/>
            </p:nvSpPr>
            <p:spPr bwMode="auto">
              <a:xfrm>
                <a:off x="1010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de-DE"/>
              </a:p>
            </p:txBody>
          </p:sp>
          <p:sp>
            <p:nvSpPr>
              <p:cNvPr id="3498" name="Rectangle 291"/>
              <p:cNvSpPr>
                <a:spLocks noChangeArrowheads="1"/>
              </p:cNvSpPr>
              <p:nvPr/>
            </p:nvSpPr>
            <p:spPr bwMode="auto">
              <a:xfrm>
                <a:off x="1172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de-DE"/>
              </a:p>
            </p:txBody>
          </p:sp>
          <p:sp>
            <p:nvSpPr>
              <p:cNvPr id="3499" name="Rectangle 292"/>
              <p:cNvSpPr>
                <a:spLocks noChangeArrowheads="1"/>
              </p:cNvSpPr>
              <p:nvPr/>
            </p:nvSpPr>
            <p:spPr bwMode="auto">
              <a:xfrm>
                <a:off x="1333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de-DE"/>
              </a:p>
            </p:txBody>
          </p:sp>
        </p:grpSp>
        <p:grpSp>
          <p:nvGrpSpPr>
            <p:cNvPr id="3081" name="Group 293"/>
            <p:cNvGrpSpPr>
              <a:grpSpLocks/>
            </p:cNvGrpSpPr>
            <p:nvPr/>
          </p:nvGrpSpPr>
          <p:grpSpPr bwMode="auto">
            <a:xfrm>
              <a:off x="567" y="809"/>
              <a:ext cx="2960" cy="2022"/>
              <a:chOff x="567" y="809"/>
              <a:chExt cx="2960" cy="2022"/>
            </a:xfrm>
          </p:grpSpPr>
          <p:sp>
            <p:nvSpPr>
              <p:cNvPr id="3100" name="Rectangle 294"/>
              <p:cNvSpPr>
                <a:spLocks noChangeArrowheads="1"/>
              </p:cNvSpPr>
              <p:nvPr/>
            </p:nvSpPr>
            <p:spPr bwMode="auto">
              <a:xfrm>
                <a:off x="1494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5</a:t>
                </a:r>
                <a:endParaRPr lang="de-DE"/>
              </a:p>
            </p:txBody>
          </p:sp>
          <p:sp>
            <p:nvSpPr>
              <p:cNvPr id="3101" name="Rectangle 295"/>
              <p:cNvSpPr>
                <a:spLocks noChangeArrowheads="1"/>
              </p:cNvSpPr>
              <p:nvPr/>
            </p:nvSpPr>
            <p:spPr bwMode="auto">
              <a:xfrm>
                <a:off x="1657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6</a:t>
                </a:r>
                <a:endParaRPr lang="de-DE"/>
              </a:p>
            </p:txBody>
          </p:sp>
          <p:sp>
            <p:nvSpPr>
              <p:cNvPr id="3102" name="Rectangle 296"/>
              <p:cNvSpPr>
                <a:spLocks noChangeArrowheads="1"/>
              </p:cNvSpPr>
              <p:nvPr/>
            </p:nvSpPr>
            <p:spPr bwMode="auto">
              <a:xfrm>
                <a:off x="1818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7</a:t>
                </a:r>
                <a:endParaRPr lang="de-DE"/>
              </a:p>
            </p:txBody>
          </p:sp>
          <p:sp>
            <p:nvSpPr>
              <p:cNvPr id="3103" name="Rectangle 297"/>
              <p:cNvSpPr>
                <a:spLocks noChangeArrowheads="1"/>
              </p:cNvSpPr>
              <p:nvPr/>
            </p:nvSpPr>
            <p:spPr bwMode="auto">
              <a:xfrm>
                <a:off x="1979" y="2745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8</a:t>
                </a:r>
                <a:endParaRPr lang="de-DE"/>
              </a:p>
            </p:txBody>
          </p:sp>
          <p:sp>
            <p:nvSpPr>
              <p:cNvPr id="3104" name="Line 298"/>
              <p:cNvSpPr>
                <a:spLocks noChangeShapeType="1"/>
              </p:cNvSpPr>
              <p:nvPr/>
            </p:nvSpPr>
            <p:spPr bwMode="auto">
              <a:xfrm flipV="1">
                <a:off x="773" y="1815"/>
                <a:ext cx="1" cy="90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05" name="Line 299"/>
              <p:cNvSpPr>
                <a:spLocks noChangeShapeType="1"/>
              </p:cNvSpPr>
              <p:nvPr/>
            </p:nvSpPr>
            <p:spPr bwMode="auto">
              <a:xfrm flipH="1">
                <a:off x="748" y="2717"/>
                <a:ext cx="25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06" name="Rectangle 300"/>
              <p:cNvSpPr>
                <a:spLocks noChangeArrowheads="1"/>
              </p:cNvSpPr>
              <p:nvPr/>
            </p:nvSpPr>
            <p:spPr bwMode="auto">
              <a:xfrm>
                <a:off x="674" y="2678"/>
                <a:ext cx="3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de-DE"/>
              </a:p>
            </p:txBody>
          </p:sp>
          <p:sp>
            <p:nvSpPr>
              <p:cNvPr id="3107" name="Line 301"/>
              <p:cNvSpPr>
                <a:spLocks noChangeShapeType="1"/>
              </p:cNvSpPr>
              <p:nvPr/>
            </p:nvSpPr>
            <p:spPr bwMode="auto">
              <a:xfrm flipH="1">
                <a:off x="748" y="2416"/>
                <a:ext cx="25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08" name="Rectangle 302"/>
              <p:cNvSpPr>
                <a:spLocks noChangeArrowheads="1"/>
              </p:cNvSpPr>
              <p:nvPr/>
            </p:nvSpPr>
            <p:spPr bwMode="auto">
              <a:xfrm>
                <a:off x="637" y="2378"/>
                <a:ext cx="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20</a:t>
                </a:r>
                <a:endParaRPr lang="de-DE"/>
              </a:p>
            </p:txBody>
          </p:sp>
          <p:sp>
            <p:nvSpPr>
              <p:cNvPr id="3109" name="Line 303"/>
              <p:cNvSpPr>
                <a:spLocks noChangeShapeType="1"/>
              </p:cNvSpPr>
              <p:nvPr/>
            </p:nvSpPr>
            <p:spPr bwMode="auto">
              <a:xfrm flipH="1">
                <a:off x="748" y="2116"/>
                <a:ext cx="25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0" name="Rectangle 304"/>
              <p:cNvSpPr>
                <a:spLocks noChangeArrowheads="1"/>
              </p:cNvSpPr>
              <p:nvPr/>
            </p:nvSpPr>
            <p:spPr bwMode="auto">
              <a:xfrm>
                <a:off x="637" y="2078"/>
                <a:ext cx="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40</a:t>
                </a:r>
                <a:endParaRPr lang="de-DE"/>
              </a:p>
            </p:txBody>
          </p:sp>
          <p:sp>
            <p:nvSpPr>
              <p:cNvPr id="3111" name="Line 305"/>
              <p:cNvSpPr>
                <a:spLocks noChangeShapeType="1"/>
              </p:cNvSpPr>
              <p:nvPr/>
            </p:nvSpPr>
            <p:spPr bwMode="auto">
              <a:xfrm flipH="1">
                <a:off x="748" y="1815"/>
                <a:ext cx="25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2" name="Rectangle 306"/>
              <p:cNvSpPr>
                <a:spLocks noChangeArrowheads="1"/>
              </p:cNvSpPr>
              <p:nvPr/>
            </p:nvSpPr>
            <p:spPr bwMode="auto">
              <a:xfrm>
                <a:off x="637" y="1776"/>
                <a:ext cx="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60</a:t>
                </a:r>
                <a:endParaRPr lang="de-DE"/>
              </a:p>
            </p:txBody>
          </p:sp>
          <p:sp>
            <p:nvSpPr>
              <p:cNvPr id="3113" name="Rectangle 307"/>
              <p:cNvSpPr>
                <a:spLocks noChangeArrowheads="1"/>
              </p:cNvSpPr>
              <p:nvPr/>
            </p:nvSpPr>
            <p:spPr bwMode="auto">
              <a:xfrm rot="-5400000">
                <a:off x="393" y="2198"/>
                <a:ext cx="43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900">
                    <a:solidFill>
                      <a:srgbClr val="000000"/>
                    </a:solidFill>
                    <a:latin typeface="Times New Roman" pitchFamily="18" charset="0"/>
                  </a:rPr>
                  <a:t>sTIE-2 (ng/ml)</a:t>
                </a:r>
                <a:endParaRPr lang="de-DE"/>
              </a:p>
            </p:txBody>
          </p:sp>
          <p:sp>
            <p:nvSpPr>
              <p:cNvPr id="3114" name="Freeform 308"/>
              <p:cNvSpPr>
                <a:spLocks/>
              </p:cNvSpPr>
              <p:nvPr/>
            </p:nvSpPr>
            <p:spPr bwMode="auto">
              <a:xfrm>
                <a:off x="2181" y="809"/>
                <a:ext cx="1342" cy="894"/>
              </a:xfrm>
              <a:custGeom>
                <a:avLst/>
                <a:gdLst>
                  <a:gd name="T0" fmla="*/ 0 w 1398"/>
                  <a:gd name="T1" fmla="*/ 0 h 932"/>
                  <a:gd name="T2" fmla="*/ 1342 w 1398"/>
                  <a:gd name="T3" fmla="*/ 0 h 932"/>
                  <a:gd name="T4" fmla="*/ 1342 w 1398"/>
                  <a:gd name="T5" fmla="*/ 894 h 93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98" h="932">
                    <a:moveTo>
                      <a:pt x="0" y="0"/>
                    </a:moveTo>
                    <a:lnTo>
                      <a:pt x="1398" y="0"/>
                    </a:lnTo>
                    <a:lnTo>
                      <a:pt x="1398" y="932"/>
                    </a:lnTo>
                  </a:path>
                </a:pathLst>
              </a:cu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5" name="Rectangle 309"/>
              <p:cNvSpPr>
                <a:spLocks noChangeArrowheads="1"/>
              </p:cNvSpPr>
              <p:nvPr/>
            </p:nvSpPr>
            <p:spPr bwMode="auto">
              <a:xfrm>
                <a:off x="2235" y="1011"/>
                <a:ext cx="106" cy="692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6" name="Line 310"/>
              <p:cNvSpPr>
                <a:spLocks noChangeShapeType="1"/>
              </p:cNvSpPr>
              <p:nvPr/>
            </p:nvSpPr>
            <p:spPr bwMode="auto">
              <a:xfrm flipV="1">
                <a:off x="2235" y="1011"/>
                <a:ext cx="1" cy="6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7" name="Line 311"/>
              <p:cNvSpPr>
                <a:spLocks noChangeShapeType="1"/>
              </p:cNvSpPr>
              <p:nvPr/>
            </p:nvSpPr>
            <p:spPr bwMode="auto">
              <a:xfrm>
                <a:off x="2235" y="1011"/>
                <a:ext cx="1" cy="6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8" name="Line 312"/>
              <p:cNvSpPr>
                <a:spLocks noChangeShapeType="1"/>
              </p:cNvSpPr>
              <p:nvPr/>
            </p:nvSpPr>
            <p:spPr bwMode="auto">
              <a:xfrm>
                <a:off x="2235" y="1011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19" name="Line 313"/>
              <p:cNvSpPr>
                <a:spLocks noChangeShapeType="1"/>
              </p:cNvSpPr>
              <p:nvPr/>
            </p:nvSpPr>
            <p:spPr bwMode="auto">
              <a:xfrm flipH="1">
                <a:off x="2235" y="1011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0" name="Line 314"/>
              <p:cNvSpPr>
                <a:spLocks noChangeShapeType="1"/>
              </p:cNvSpPr>
              <p:nvPr/>
            </p:nvSpPr>
            <p:spPr bwMode="auto">
              <a:xfrm flipV="1">
                <a:off x="2341" y="1011"/>
                <a:ext cx="1" cy="6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1" name="Line 315"/>
              <p:cNvSpPr>
                <a:spLocks noChangeShapeType="1"/>
              </p:cNvSpPr>
              <p:nvPr/>
            </p:nvSpPr>
            <p:spPr bwMode="auto">
              <a:xfrm>
                <a:off x="2341" y="1011"/>
                <a:ext cx="1" cy="6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2" name="Line 316"/>
              <p:cNvSpPr>
                <a:spLocks noChangeShapeType="1"/>
              </p:cNvSpPr>
              <p:nvPr/>
            </p:nvSpPr>
            <p:spPr bwMode="auto">
              <a:xfrm>
                <a:off x="2235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3" name="Line 317"/>
              <p:cNvSpPr>
                <a:spLocks noChangeShapeType="1"/>
              </p:cNvSpPr>
              <p:nvPr/>
            </p:nvSpPr>
            <p:spPr bwMode="auto">
              <a:xfrm flipH="1">
                <a:off x="2235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4" name="Line 318"/>
              <p:cNvSpPr>
                <a:spLocks noChangeShapeType="1"/>
              </p:cNvSpPr>
              <p:nvPr/>
            </p:nvSpPr>
            <p:spPr bwMode="auto">
              <a:xfrm>
                <a:off x="2262" y="982"/>
                <a:ext cx="5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5" name="Line 319"/>
              <p:cNvSpPr>
                <a:spLocks noChangeShapeType="1"/>
              </p:cNvSpPr>
              <p:nvPr/>
            </p:nvSpPr>
            <p:spPr bwMode="auto">
              <a:xfrm>
                <a:off x="2288" y="982"/>
                <a:ext cx="1" cy="2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6" name="Rectangle 320"/>
              <p:cNvSpPr>
                <a:spLocks noChangeArrowheads="1"/>
              </p:cNvSpPr>
              <p:nvPr/>
            </p:nvSpPr>
            <p:spPr bwMode="auto">
              <a:xfrm>
                <a:off x="2395" y="1116"/>
                <a:ext cx="107" cy="587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7" name="Line 321"/>
              <p:cNvSpPr>
                <a:spLocks noChangeShapeType="1"/>
              </p:cNvSpPr>
              <p:nvPr/>
            </p:nvSpPr>
            <p:spPr bwMode="auto">
              <a:xfrm flipV="1">
                <a:off x="2395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8" name="Line 322"/>
              <p:cNvSpPr>
                <a:spLocks noChangeShapeType="1"/>
              </p:cNvSpPr>
              <p:nvPr/>
            </p:nvSpPr>
            <p:spPr bwMode="auto">
              <a:xfrm>
                <a:off x="2395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29" name="Line 323"/>
              <p:cNvSpPr>
                <a:spLocks noChangeShapeType="1"/>
              </p:cNvSpPr>
              <p:nvPr/>
            </p:nvSpPr>
            <p:spPr bwMode="auto">
              <a:xfrm>
                <a:off x="2395" y="1116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0" name="Line 324"/>
              <p:cNvSpPr>
                <a:spLocks noChangeShapeType="1"/>
              </p:cNvSpPr>
              <p:nvPr/>
            </p:nvSpPr>
            <p:spPr bwMode="auto">
              <a:xfrm flipH="1">
                <a:off x="2395" y="1116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1" name="Line 325"/>
              <p:cNvSpPr>
                <a:spLocks noChangeShapeType="1"/>
              </p:cNvSpPr>
              <p:nvPr/>
            </p:nvSpPr>
            <p:spPr bwMode="auto">
              <a:xfrm flipV="1">
                <a:off x="2502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2" name="Line 326"/>
              <p:cNvSpPr>
                <a:spLocks noChangeShapeType="1"/>
              </p:cNvSpPr>
              <p:nvPr/>
            </p:nvSpPr>
            <p:spPr bwMode="auto">
              <a:xfrm>
                <a:off x="2502" y="1116"/>
                <a:ext cx="1" cy="58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3" name="Line 327"/>
              <p:cNvSpPr>
                <a:spLocks noChangeShapeType="1"/>
              </p:cNvSpPr>
              <p:nvPr/>
            </p:nvSpPr>
            <p:spPr bwMode="auto">
              <a:xfrm>
                <a:off x="2395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4" name="Line 328"/>
              <p:cNvSpPr>
                <a:spLocks noChangeShapeType="1"/>
              </p:cNvSpPr>
              <p:nvPr/>
            </p:nvSpPr>
            <p:spPr bwMode="auto">
              <a:xfrm flipH="1">
                <a:off x="2395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5" name="Line 329"/>
              <p:cNvSpPr>
                <a:spLocks noChangeShapeType="1"/>
              </p:cNvSpPr>
              <p:nvPr/>
            </p:nvSpPr>
            <p:spPr bwMode="auto">
              <a:xfrm>
                <a:off x="2422" y="1085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6" name="Line 330"/>
              <p:cNvSpPr>
                <a:spLocks noChangeShapeType="1"/>
              </p:cNvSpPr>
              <p:nvPr/>
            </p:nvSpPr>
            <p:spPr bwMode="auto">
              <a:xfrm>
                <a:off x="2448" y="1085"/>
                <a:ext cx="1" cy="3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7" name="Rectangle 331"/>
              <p:cNvSpPr>
                <a:spLocks noChangeArrowheads="1"/>
              </p:cNvSpPr>
              <p:nvPr/>
            </p:nvSpPr>
            <p:spPr bwMode="auto">
              <a:xfrm>
                <a:off x="2555" y="1681"/>
                <a:ext cx="107" cy="22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8" name="Line 332"/>
              <p:cNvSpPr>
                <a:spLocks noChangeShapeType="1"/>
              </p:cNvSpPr>
              <p:nvPr/>
            </p:nvSpPr>
            <p:spPr bwMode="auto">
              <a:xfrm flipV="1">
                <a:off x="2555" y="1681"/>
                <a:ext cx="1" cy="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39" name="Line 333"/>
              <p:cNvSpPr>
                <a:spLocks noChangeShapeType="1"/>
              </p:cNvSpPr>
              <p:nvPr/>
            </p:nvSpPr>
            <p:spPr bwMode="auto">
              <a:xfrm>
                <a:off x="2555" y="1681"/>
                <a:ext cx="1" cy="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0" name="Line 334"/>
              <p:cNvSpPr>
                <a:spLocks noChangeShapeType="1"/>
              </p:cNvSpPr>
              <p:nvPr/>
            </p:nvSpPr>
            <p:spPr bwMode="auto">
              <a:xfrm>
                <a:off x="2555" y="1681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1" name="Line 335"/>
              <p:cNvSpPr>
                <a:spLocks noChangeShapeType="1"/>
              </p:cNvSpPr>
              <p:nvPr/>
            </p:nvSpPr>
            <p:spPr bwMode="auto">
              <a:xfrm flipH="1">
                <a:off x="2555" y="1681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2" name="Line 336"/>
              <p:cNvSpPr>
                <a:spLocks noChangeShapeType="1"/>
              </p:cNvSpPr>
              <p:nvPr/>
            </p:nvSpPr>
            <p:spPr bwMode="auto">
              <a:xfrm flipV="1">
                <a:off x="2662" y="1681"/>
                <a:ext cx="1" cy="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3" name="Line 337"/>
              <p:cNvSpPr>
                <a:spLocks noChangeShapeType="1"/>
              </p:cNvSpPr>
              <p:nvPr/>
            </p:nvSpPr>
            <p:spPr bwMode="auto">
              <a:xfrm>
                <a:off x="2662" y="1681"/>
                <a:ext cx="1" cy="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4" name="Line 338"/>
              <p:cNvSpPr>
                <a:spLocks noChangeShapeType="1"/>
              </p:cNvSpPr>
              <p:nvPr/>
            </p:nvSpPr>
            <p:spPr bwMode="auto">
              <a:xfrm>
                <a:off x="2555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5" name="Line 339"/>
              <p:cNvSpPr>
                <a:spLocks noChangeShapeType="1"/>
              </p:cNvSpPr>
              <p:nvPr/>
            </p:nvSpPr>
            <p:spPr bwMode="auto">
              <a:xfrm flipH="1">
                <a:off x="2555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6" name="Line 340"/>
              <p:cNvSpPr>
                <a:spLocks noChangeShapeType="1"/>
              </p:cNvSpPr>
              <p:nvPr/>
            </p:nvSpPr>
            <p:spPr bwMode="auto">
              <a:xfrm>
                <a:off x="2582" y="1679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7" name="Line 341"/>
              <p:cNvSpPr>
                <a:spLocks noChangeShapeType="1"/>
              </p:cNvSpPr>
              <p:nvPr/>
            </p:nvSpPr>
            <p:spPr bwMode="auto">
              <a:xfrm>
                <a:off x="2608" y="1679"/>
                <a:ext cx="1" cy="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8" name="Rectangle 342"/>
              <p:cNvSpPr>
                <a:spLocks noChangeArrowheads="1"/>
              </p:cNvSpPr>
              <p:nvPr/>
            </p:nvSpPr>
            <p:spPr bwMode="auto">
              <a:xfrm>
                <a:off x="2716" y="1683"/>
                <a:ext cx="106" cy="2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49" name="Line 343"/>
              <p:cNvSpPr>
                <a:spLocks noChangeShapeType="1"/>
              </p:cNvSpPr>
              <p:nvPr/>
            </p:nvSpPr>
            <p:spPr bwMode="auto">
              <a:xfrm flipV="1">
                <a:off x="2716" y="1683"/>
                <a:ext cx="1" cy="2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0" name="Line 344"/>
              <p:cNvSpPr>
                <a:spLocks noChangeShapeType="1"/>
              </p:cNvSpPr>
              <p:nvPr/>
            </p:nvSpPr>
            <p:spPr bwMode="auto">
              <a:xfrm>
                <a:off x="2716" y="1683"/>
                <a:ext cx="1" cy="2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1" name="Line 345"/>
              <p:cNvSpPr>
                <a:spLocks noChangeShapeType="1"/>
              </p:cNvSpPr>
              <p:nvPr/>
            </p:nvSpPr>
            <p:spPr bwMode="auto">
              <a:xfrm>
                <a:off x="2716" y="168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2" name="Line 346"/>
              <p:cNvSpPr>
                <a:spLocks noChangeShapeType="1"/>
              </p:cNvSpPr>
              <p:nvPr/>
            </p:nvSpPr>
            <p:spPr bwMode="auto">
              <a:xfrm flipH="1">
                <a:off x="2716" y="168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3" name="Line 347"/>
              <p:cNvSpPr>
                <a:spLocks noChangeShapeType="1"/>
              </p:cNvSpPr>
              <p:nvPr/>
            </p:nvSpPr>
            <p:spPr bwMode="auto">
              <a:xfrm flipV="1">
                <a:off x="2822" y="1683"/>
                <a:ext cx="1" cy="2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4" name="Line 348"/>
              <p:cNvSpPr>
                <a:spLocks noChangeShapeType="1"/>
              </p:cNvSpPr>
              <p:nvPr/>
            </p:nvSpPr>
            <p:spPr bwMode="auto">
              <a:xfrm>
                <a:off x="2822" y="1683"/>
                <a:ext cx="1" cy="2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5" name="Line 349"/>
              <p:cNvSpPr>
                <a:spLocks noChangeShapeType="1"/>
              </p:cNvSpPr>
              <p:nvPr/>
            </p:nvSpPr>
            <p:spPr bwMode="auto">
              <a:xfrm>
                <a:off x="2716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6" name="Line 350"/>
              <p:cNvSpPr>
                <a:spLocks noChangeShapeType="1"/>
              </p:cNvSpPr>
              <p:nvPr/>
            </p:nvSpPr>
            <p:spPr bwMode="auto">
              <a:xfrm flipH="1">
                <a:off x="2716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7" name="Line 351"/>
              <p:cNvSpPr>
                <a:spLocks noChangeShapeType="1"/>
              </p:cNvSpPr>
              <p:nvPr/>
            </p:nvSpPr>
            <p:spPr bwMode="auto">
              <a:xfrm>
                <a:off x="2743" y="1682"/>
                <a:ext cx="5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8" name="Line 352"/>
              <p:cNvSpPr>
                <a:spLocks noChangeShapeType="1"/>
              </p:cNvSpPr>
              <p:nvPr/>
            </p:nvSpPr>
            <p:spPr bwMode="auto">
              <a:xfrm>
                <a:off x="2769" y="1682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59" name="Rectangle 353"/>
              <p:cNvSpPr>
                <a:spLocks noChangeArrowheads="1"/>
              </p:cNvSpPr>
              <p:nvPr/>
            </p:nvSpPr>
            <p:spPr bwMode="auto">
              <a:xfrm>
                <a:off x="2876" y="1703"/>
                <a:ext cx="107" cy="1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0" name="Line 354"/>
              <p:cNvSpPr>
                <a:spLocks noChangeShapeType="1"/>
              </p:cNvSpPr>
              <p:nvPr/>
            </p:nvSpPr>
            <p:spPr bwMode="auto">
              <a:xfrm>
                <a:off x="2876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1" name="Line 355"/>
              <p:cNvSpPr>
                <a:spLocks noChangeShapeType="1"/>
              </p:cNvSpPr>
              <p:nvPr/>
            </p:nvSpPr>
            <p:spPr bwMode="auto">
              <a:xfrm>
                <a:off x="2876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2" name="Line 356"/>
              <p:cNvSpPr>
                <a:spLocks noChangeShapeType="1"/>
              </p:cNvSpPr>
              <p:nvPr/>
            </p:nvSpPr>
            <p:spPr bwMode="auto">
              <a:xfrm>
                <a:off x="2876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3" name="Line 357"/>
              <p:cNvSpPr>
                <a:spLocks noChangeShapeType="1"/>
              </p:cNvSpPr>
              <p:nvPr/>
            </p:nvSpPr>
            <p:spPr bwMode="auto">
              <a:xfrm flipH="1">
                <a:off x="2876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4" name="Line 358"/>
              <p:cNvSpPr>
                <a:spLocks noChangeShapeType="1"/>
              </p:cNvSpPr>
              <p:nvPr/>
            </p:nvSpPr>
            <p:spPr bwMode="auto">
              <a:xfrm>
                <a:off x="2983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5" name="Line 359"/>
              <p:cNvSpPr>
                <a:spLocks noChangeShapeType="1"/>
              </p:cNvSpPr>
              <p:nvPr/>
            </p:nvSpPr>
            <p:spPr bwMode="auto">
              <a:xfrm>
                <a:off x="2983" y="1703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6" name="Line 360"/>
              <p:cNvSpPr>
                <a:spLocks noChangeShapeType="1"/>
              </p:cNvSpPr>
              <p:nvPr/>
            </p:nvSpPr>
            <p:spPr bwMode="auto">
              <a:xfrm>
                <a:off x="2876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7" name="Line 361"/>
              <p:cNvSpPr>
                <a:spLocks noChangeShapeType="1"/>
              </p:cNvSpPr>
              <p:nvPr/>
            </p:nvSpPr>
            <p:spPr bwMode="auto">
              <a:xfrm flipH="1">
                <a:off x="2876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8" name="Line 362"/>
              <p:cNvSpPr>
                <a:spLocks noChangeShapeType="1"/>
              </p:cNvSpPr>
              <p:nvPr/>
            </p:nvSpPr>
            <p:spPr bwMode="auto">
              <a:xfrm>
                <a:off x="2903" y="1701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69" name="Line 363"/>
              <p:cNvSpPr>
                <a:spLocks noChangeShapeType="1"/>
              </p:cNvSpPr>
              <p:nvPr/>
            </p:nvSpPr>
            <p:spPr bwMode="auto">
              <a:xfrm>
                <a:off x="2929" y="1701"/>
                <a:ext cx="1" cy="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0" name="Rectangle 364"/>
              <p:cNvSpPr>
                <a:spLocks noChangeArrowheads="1"/>
              </p:cNvSpPr>
              <p:nvPr/>
            </p:nvSpPr>
            <p:spPr bwMode="auto">
              <a:xfrm>
                <a:off x="3036" y="1208"/>
                <a:ext cx="107" cy="49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1" name="Line 365"/>
              <p:cNvSpPr>
                <a:spLocks noChangeShapeType="1"/>
              </p:cNvSpPr>
              <p:nvPr/>
            </p:nvSpPr>
            <p:spPr bwMode="auto">
              <a:xfrm flipV="1">
                <a:off x="3036" y="1208"/>
                <a:ext cx="1" cy="49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2" name="Line 366"/>
              <p:cNvSpPr>
                <a:spLocks noChangeShapeType="1"/>
              </p:cNvSpPr>
              <p:nvPr/>
            </p:nvSpPr>
            <p:spPr bwMode="auto">
              <a:xfrm>
                <a:off x="3036" y="1208"/>
                <a:ext cx="1" cy="49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3" name="Line 367"/>
              <p:cNvSpPr>
                <a:spLocks noChangeShapeType="1"/>
              </p:cNvSpPr>
              <p:nvPr/>
            </p:nvSpPr>
            <p:spPr bwMode="auto">
              <a:xfrm>
                <a:off x="3036" y="1208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4" name="Line 368"/>
              <p:cNvSpPr>
                <a:spLocks noChangeShapeType="1"/>
              </p:cNvSpPr>
              <p:nvPr/>
            </p:nvSpPr>
            <p:spPr bwMode="auto">
              <a:xfrm flipH="1">
                <a:off x="3036" y="1208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5" name="Line 369"/>
              <p:cNvSpPr>
                <a:spLocks noChangeShapeType="1"/>
              </p:cNvSpPr>
              <p:nvPr/>
            </p:nvSpPr>
            <p:spPr bwMode="auto">
              <a:xfrm flipV="1">
                <a:off x="3143" y="1208"/>
                <a:ext cx="1" cy="49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6" name="Line 370"/>
              <p:cNvSpPr>
                <a:spLocks noChangeShapeType="1"/>
              </p:cNvSpPr>
              <p:nvPr/>
            </p:nvSpPr>
            <p:spPr bwMode="auto">
              <a:xfrm>
                <a:off x="3143" y="1208"/>
                <a:ext cx="1" cy="49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7" name="Line 371"/>
              <p:cNvSpPr>
                <a:spLocks noChangeShapeType="1"/>
              </p:cNvSpPr>
              <p:nvPr/>
            </p:nvSpPr>
            <p:spPr bwMode="auto">
              <a:xfrm>
                <a:off x="3036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8" name="Line 372"/>
              <p:cNvSpPr>
                <a:spLocks noChangeShapeType="1"/>
              </p:cNvSpPr>
              <p:nvPr/>
            </p:nvSpPr>
            <p:spPr bwMode="auto">
              <a:xfrm flipH="1">
                <a:off x="3036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79" name="Line 373"/>
              <p:cNvSpPr>
                <a:spLocks noChangeShapeType="1"/>
              </p:cNvSpPr>
              <p:nvPr/>
            </p:nvSpPr>
            <p:spPr bwMode="auto">
              <a:xfrm>
                <a:off x="3063" y="1202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0" name="Line 374"/>
              <p:cNvSpPr>
                <a:spLocks noChangeShapeType="1"/>
              </p:cNvSpPr>
              <p:nvPr/>
            </p:nvSpPr>
            <p:spPr bwMode="auto">
              <a:xfrm>
                <a:off x="3089" y="120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1" name="Rectangle 375"/>
              <p:cNvSpPr>
                <a:spLocks noChangeArrowheads="1"/>
              </p:cNvSpPr>
              <p:nvPr/>
            </p:nvSpPr>
            <p:spPr bwMode="auto">
              <a:xfrm>
                <a:off x="3197" y="1237"/>
                <a:ext cx="106" cy="466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2" name="Line 376"/>
              <p:cNvSpPr>
                <a:spLocks noChangeShapeType="1"/>
              </p:cNvSpPr>
              <p:nvPr/>
            </p:nvSpPr>
            <p:spPr bwMode="auto">
              <a:xfrm flipV="1">
                <a:off x="3197" y="1237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3" name="Line 377"/>
              <p:cNvSpPr>
                <a:spLocks noChangeShapeType="1"/>
              </p:cNvSpPr>
              <p:nvPr/>
            </p:nvSpPr>
            <p:spPr bwMode="auto">
              <a:xfrm>
                <a:off x="3197" y="1237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4" name="Line 378"/>
              <p:cNvSpPr>
                <a:spLocks noChangeShapeType="1"/>
              </p:cNvSpPr>
              <p:nvPr/>
            </p:nvSpPr>
            <p:spPr bwMode="auto">
              <a:xfrm>
                <a:off x="3197" y="123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5" name="Line 379"/>
              <p:cNvSpPr>
                <a:spLocks noChangeShapeType="1"/>
              </p:cNvSpPr>
              <p:nvPr/>
            </p:nvSpPr>
            <p:spPr bwMode="auto">
              <a:xfrm flipH="1">
                <a:off x="3197" y="1237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6" name="Line 380"/>
              <p:cNvSpPr>
                <a:spLocks noChangeShapeType="1"/>
              </p:cNvSpPr>
              <p:nvPr/>
            </p:nvSpPr>
            <p:spPr bwMode="auto">
              <a:xfrm flipV="1">
                <a:off x="3303" y="1237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7" name="Line 381"/>
              <p:cNvSpPr>
                <a:spLocks noChangeShapeType="1"/>
              </p:cNvSpPr>
              <p:nvPr/>
            </p:nvSpPr>
            <p:spPr bwMode="auto">
              <a:xfrm>
                <a:off x="3303" y="1237"/>
                <a:ext cx="1" cy="4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8" name="Line 382"/>
              <p:cNvSpPr>
                <a:spLocks noChangeShapeType="1"/>
              </p:cNvSpPr>
              <p:nvPr/>
            </p:nvSpPr>
            <p:spPr bwMode="auto">
              <a:xfrm>
                <a:off x="3197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89" name="Line 383"/>
              <p:cNvSpPr>
                <a:spLocks noChangeShapeType="1"/>
              </p:cNvSpPr>
              <p:nvPr/>
            </p:nvSpPr>
            <p:spPr bwMode="auto">
              <a:xfrm flipH="1">
                <a:off x="3197" y="1703"/>
                <a:ext cx="106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0" name="Line 384"/>
              <p:cNvSpPr>
                <a:spLocks noChangeShapeType="1"/>
              </p:cNvSpPr>
              <p:nvPr/>
            </p:nvSpPr>
            <p:spPr bwMode="auto">
              <a:xfrm>
                <a:off x="3224" y="1216"/>
                <a:ext cx="5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1" name="Line 385"/>
              <p:cNvSpPr>
                <a:spLocks noChangeShapeType="1"/>
              </p:cNvSpPr>
              <p:nvPr/>
            </p:nvSpPr>
            <p:spPr bwMode="auto">
              <a:xfrm>
                <a:off x="3249" y="1216"/>
                <a:ext cx="1" cy="2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2" name="Rectangle 386"/>
              <p:cNvSpPr>
                <a:spLocks noChangeArrowheads="1"/>
              </p:cNvSpPr>
              <p:nvPr/>
            </p:nvSpPr>
            <p:spPr bwMode="auto">
              <a:xfrm>
                <a:off x="3357" y="1146"/>
                <a:ext cx="107" cy="557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3" name="Line 387"/>
              <p:cNvSpPr>
                <a:spLocks noChangeShapeType="1"/>
              </p:cNvSpPr>
              <p:nvPr/>
            </p:nvSpPr>
            <p:spPr bwMode="auto">
              <a:xfrm flipV="1">
                <a:off x="3357" y="1146"/>
                <a:ext cx="1" cy="55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4" name="Line 388"/>
              <p:cNvSpPr>
                <a:spLocks noChangeShapeType="1"/>
              </p:cNvSpPr>
              <p:nvPr/>
            </p:nvSpPr>
            <p:spPr bwMode="auto">
              <a:xfrm>
                <a:off x="3357" y="1146"/>
                <a:ext cx="1" cy="55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5" name="Line 389"/>
              <p:cNvSpPr>
                <a:spLocks noChangeShapeType="1"/>
              </p:cNvSpPr>
              <p:nvPr/>
            </p:nvSpPr>
            <p:spPr bwMode="auto">
              <a:xfrm>
                <a:off x="3357" y="1146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6" name="Line 390"/>
              <p:cNvSpPr>
                <a:spLocks noChangeShapeType="1"/>
              </p:cNvSpPr>
              <p:nvPr/>
            </p:nvSpPr>
            <p:spPr bwMode="auto">
              <a:xfrm flipH="1">
                <a:off x="3357" y="1146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7" name="Line 391"/>
              <p:cNvSpPr>
                <a:spLocks noChangeShapeType="1"/>
              </p:cNvSpPr>
              <p:nvPr/>
            </p:nvSpPr>
            <p:spPr bwMode="auto">
              <a:xfrm flipV="1">
                <a:off x="3464" y="1146"/>
                <a:ext cx="1" cy="55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8" name="Line 392"/>
              <p:cNvSpPr>
                <a:spLocks noChangeShapeType="1"/>
              </p:cNvSpPr>
              <p:nvPr/>
            </p:nvSpPr>
            <p:spPr bwMode="auto">
              <a:xfrm>
                <a:off x="3464" y="1146"/>
                <a:ext cx="1" cy="55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99" name="Line 393"/>
              <p:cNvSpPr>
                <a:spLocks noChangeShapeType="1"/>
              </p:cNvSpPr>
              <p:nvPr/>
            </p:nvSpPr>
            <p:spPr bwMode="auto">
              <a:xfrm>
                <a:off x="3357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00" name="Line 394"/>
              <p:cNvSpPr>
                <a:spLocks noChangeShapeType="1"/>
              </p:cNvSpPr>
              <p:nvPr/>
            </p:nvSpPr>
            <p:spPr bwMode="auto">
              <a:xfrm flipH="1">
                <a:off x="3357" y="1703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01" name="Line 395"/>
              <p:cNvSpPr>
                <a:spLocks noChangeShapeType="1"/>
              </p:cNvSpPr>
              <p:nvPr/>
            </p:nvSpPr>
            <p:spPr bwMode="auto">
              <a:xfrm>
                <a:off x="3384" y="1142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02" name="Line 396"/>
              <p:cNvSpPr>
                <a:spLocks noChangeShapeType="1"/>
              </p:cNvSpPr>
              <p:nvPr/>
            </p:nvSpPr>
            <p:spPr bwMode="auto">
              <a:xfrm>
                <a:off x="3410" y="1142"/>
                <a:ext cx="1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03" name="Line 397"/>
              <p:cNvSpPr>
                <a:spLocks noChangeShapeType="1"/>
              </p:cNvSpPr>
              <p:nvPr/>
            </p:nvSpPr>
            <p:spPr bwMode="auto">
              <a:xfrm>
                <a:off x="2181" y="1703"/>
                <a:ext cx="134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04" name="Rectangle 398"/>
              <p:cNvSpPr>
                <a:spLocks noChangeArrowheads="1"/>
              </p:cNvSpPr>
              <p:nvPr/>
            </p:nvSpPr>
            <p:spPr bwMode="auto">
              <a:xfrm>
                <a:off x="2256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de-DE"/>
              </a:p>
            </p:txBody>
          </p:sp>
          <p:sp>
            <p:nvSpPr>
              <p:cNvPr id="3205" name="Rectangle 399"/>
              <p:cNvSpPr>
                <a:spLocks noChangeArrowheads="1"/>
              </p:cNvSpPr>
              <p:nvPr/>
            </p:nvSpPr>
            <p:spPr bwMode="auto">
              <a:xfrm>
                <a:off x="2416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de-DE"/>
              </a:p>
            </p:txBody>
          </p:sp>
          <p:sp>
            <p:nvSpPr>
              <p:cNvPr id="3206" name="Rectangle 400"/>
              <p:cNvSpPr>
                <a:spLocks noChangeArrowheads="1"/>
              </p:cNvSpPr>
              <p:nvPr/>
            </p:nvSpPr>
            <p:spPr bwMode="auto">
              <a:xfrm>
                <a:off x="2576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3</a:t>
                </a:r>
                <a:endParaRPr lang="de-DE"/>
              </a:p>
            </p:txBody>
          </p:sp>
          <p:sp>
            <p:nvSpPr>
              <p:cNvPr id="3207" name="Rectangle 401"/>
              <p:cNvSpPr>
                <a:spLocks noChangeArrowheads="1"/>
              </p:cNvSpPr>
              <p:nvPr/>
            </p:nvSpPr>
            <p:spPr bwMode="auto">
              <a:xfrm>
                <a:off x="2737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de-DE"/>
              </a:p>
            </p:txBody>
          </p:sp>
          <p:sp>
            <p:nvSpPr>
              <p:cNvPr id="3208" name="Rectangle 402"/>
              <p:cNvSpPr>
                <a:spLocks noChangeArrowheads="1"/>
              </p:cNvSpPr>
              <p:nvPr/>
            </p:nvSpPr>
            <p:spPr bwMode="auto">
              <a:xfrm>
                <a:off x="2897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5</a:t>
                </a:r>
                <a:endParaRPr lang="de-DE"/>
              </a:p>
            </p:txBody>
          </p:sp>
          <p:sp>
            <p:nvSpPr>
              <p:cNvPr id="3209" name="Rectangle 403"/>
              <p:cNvSpPr>
                <a:spLocks noChangeArrowheads="1"/>
              </p:cNvSpPr>
              <p:nvPr/>
            </p:nvSpPr>
            <p:spPr bwMode="auto">
              <a:xfrm>
                <a:off x="3057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6</a:t>
                </a:r>
                <a:endParaRPr lang="de-DE"/>
              </a:p>
            </p:txBody>
          </p:sp>
          <p:sp>
            <p:nvSpPr>
              <p:cNvPr id="3210" name="Rectangle 404"/>
              <p:cNvSpPr>
                <a:spLocks noChangeArrowheads="1"/>
              </p:cNvSpPr>
              <p:nvPr/>
            </p:nvSpPr>
            <p:spPr bwMode="auto">
              <a:xfrm>
                <a:off x="3217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7</a:t>
                </a:r>
                <a:endParaRPr lang="de-DE"/>
              </a:p>
            </p:txBody>
          </p:sp>
          <p:sp>
            <p:nvSpPr>
              <p:cNvPr id="3211" name="Rectangle 405"/>
              <p:cNvSpPr>
                <a:spLocks noChangeArrowheads="1"/>
              </p:cNvSpPr>
              <p:nvPr/>
            </p:nvSpPr>
            <p:spPr bwMode="auto">
              <a:xfrm>
                <a:off x="3378" y="1731"/>
                <a:ext cx="3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800">
                    <a:solidFill>
                      <a:srgbClr val="000000"/>
                    </a:solidFill>
                    <a:latin typeface="Times New Roman" pitchFamily="18" charset="0"/>
                  </a:rPr>
                  <a:t>8</a:t>
                </a:r>
                <a:endParaRPr lang="de-DE"/>
              </a:p>
            </p:txBody>
          </p:sp>
          <p:sp>
            <p:nvSpPr>
              <p:cNvPr id="3212" name="Line 406"/>
              <p:cNvSpPr>
                <a:spLocks noChangeShapeType="1"/>
              </p:cNvSpPr>
              <p:nvPr/>
            </p:nvSpPr>
            <p:spPr bwMode="auto">
              <a:xfrm flipV="1">
                <a:off x="2181" y="809"/>
                <a:ext cx="1" cy="89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3" name="Freeform 407"/>
              <p:cNvSpPr>
                <a:spLocks/>
              </p:cNvSpPr>
              <p:nvPr/>
            </p:nvSpPr>
            <p:spPr bwMode="auto">
              <a:xfrm>
                <a:off x="2168" y="1814"/>
                <a:ext cx="1359" cy="906"/>
              </a:xfrm>
              <a:custGeom>
                <a:avLst/>
                <a:gdLst>
                  <a:gd name="T0" fmla="*/ 0 w 1416"/>
                  <a:gd name="T1" fmla="*/ 0 h 944"/>
                  <a:gd name="T2" fmla="*/ 1359 w 1416"/>
                  <a:gd name="T3" fmla="*/ 0 h 944"/>
                  <a:gd name="T4" fmla="*/ 1359 w 1416"/>
                  <a:gd name="T5" fmla="*/ 906 h 9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16" h="944">
                    <a:moveTo>
                      <a:pt x="0" y="0"/>
                    </a:moveTo>
                    <a:lnTo>
                      <a:pt x="1416" y="0"/>
                    </a:lnTo>
                    <a:lnTo>
                      <a:pt x="1416" y="944"/>
                    </a:lnTo>
                  </a:path>
                </a:pathLst>
              </a:cu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4" name="Rectangle 408"/>
              <p:cNvSpPr>
                <a:spLocks noChangeArrowheads="1"/>
              </p:cNvSpPr>
              <p:nvPr/>
            </p:nvSpPr>
            <p:spPr bwMode="auto">
              <a:xfrm>
                <a:off x="2222" y="1977"/>
                <a:ext cx="108" cy="74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5" name="Line 409"/>
              <p:cNvSpPr>
                <a:spLocks noChangeShapeType="1"/>
              </p:cNvSpPr>
              <p:nvPr/>
            </p:nvSpPr>
            <p:spPr bwMode="auto">
              <a:xfrm flipV="1">
                <a:off x="2222" y="1977"/>
                <a:ext cx="1" cy="74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6" name="Line 410"/>
              <p:cNvSpPr>
                <a:spLocks noChangeShapeType="1"/>
              </p:cNvSpPr>
              <p:nvPr/>
            </p:nvSpPr>
            <p:spPr bwMode="auto">
              <a:xfrm>
                <a:off x="2222" y="1977"/>
                <a:ext cx="1" cy="74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7" name="Line 411"/>
              <p:cNvSpPr>
                <a:spLocks noChangeShapeType="1"/>
              </p:cNvSpPr>
              <p:nvPr/>
            </p:nvSpPr>
            <p:spPr bwMode="auto">
              <a:xfrm>
                <a:off x="2222" y="197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8" name="Line 412"/>
              <p:cNvSpPr>
                <a:spLocks noChangeShapeType="1"/>
              </p:cNvSpPr>
              <p:nvPr/>
            </p:nvSpPr>
            <p:spPr bwMode="auto">
              <a:xfrm flipH="1">
                <a:off x="2222" y="197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19" name="Line 413"/>
              <p:cNvSpPr>
                <a:spLocks noChangeShapeType="1"/>
              </p:cNvSpPr>
              <p:nvPr/>
            </p:nvSpPr>
            <p:spPr bwMode="auto">
              <a:xfrm flipV="1">
                <a:off x="2329" y="1977"/>
                <a:ext cx="1" cy="74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0" name="Line 414"/>
              <p:cNvSpPr>
                <a:spLocks noChangeShapeType="1"/>
              </p:cNvSpPr>
              <p:nvPr/>
            </p:nvSpPr>
            <p:spPr bwMode="auto">
              <a:xfrm>
                <a:off x="2329" y="1977"/>
                <a:ext cx="1" cy="74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1" name="Line 415"/>
              <p:cNvSpPr>
                <a:spLocks noChangeShapeType="1"/>
              </p:cNvSpPr>
              <p:nvPr/>
            </p:nvSpPr>
            <p:spPr bwMode="auto">
              <a:xfrm>
                <a:off x="2222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2" name="Line 416"/>
              <p:cNvSpPr>
                <a:spLocks noChangeShapeType="1"/>
              </p:cNvSpPr>
              <p:nvPr/>
            </p:nvSpPr>
            <p:spPr bwMode="auto">
              <a:xfrm flipH="1">
                <a:off x="2222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3" name="Line 417"/>
              <p:cNvSpPr>
                <a:spLocks noChangeShapeType="1"/>
              </p:cNvSpPr>
              <p:nvPr/>
            </p:nvSpPr>
            <p:spPr bwMode="auto">
              <a:xfrm>
                <a:off x="2249" y="1952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4" name="Line 418"/>
              <p:cNvSpPr>
                <a:spLocks noChangeShapeType="1"/>
              </p:cNvSpPr>
              <p:nvPr/>
            </p:nvSpPr>
            <p:spPr bwMode="auto">
              <a:xfrm>
                <a:off x="2276" y="1952"/>
                <a:ext cx="1" cy="2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5" name="Rectangle 419"/>
              <p:cNvSpPr>
                <a:spLocks noChangeArrowheads="1"/>
              </p:cNvSpPr>
              <p:nvPr/>
            </p:nvSpPr>
            <p:spPr bwMode="auto">
              <a:xfrm>
                <a:off x="2385" y="2117"/>
                <a:ext cx="107" cy="60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6" name="Line 420"/>
              <p:cNvSpPr>
                <a:spLocks noChangeShapeType="1"/>
              </p:cNvSpPr>
              <p:nvPr/>
            </p:nvSpPr>
            <p:spPr bwMode="auto">
              <a:xfrm flipV="1">
                <a:off x="2385" y="2117"/>
                <a:ext cx="1" cy="60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7" name="Line 421"/>
              <p:cNvSpPr>
                <a:spLocks noChangeShapeType="1"/>
              </p:cNvSpPr>
              <p:nvPr/>
            </p:nvSpPr>
            <p:spPr bwMode="auto">
              <a:xfrm>
                <a:off x="2385" y="2117"/>
                <a:ext cx="1" cy="60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8" name="Line 422"/>
              <p:cNvSpPr>
                <a:spLocks noChangeShapeType="1"/>
              </p:cNvSpPr>
              <p:nvPr/>
            </p:nvSpPr>
            <p:spPr bwMode="auto">
              <a:xfrm>
                <a:off x="2385" y="21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29" name="Line 423"/>
              <p:cNvSpPr>
                <a:spLocks noChangeShapeType="1"/>
              </p:cNvSpPr>
              <p:nvPr/>
            </p:nvSpPr>
            <p:spPr bwMode="auto">
              <a:xfrm flipH="1">
                <a:off x="2385" y="2117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0" name="Line 424"/>
              <p:cNvSpPr>
                <a:spLocks noChangeShapeType="1"/>
              </p:cNvSpPr>
              <p:nvPr/>
            </p:nvSpPr>
            <p:spPr bwMode="auto">
              <a:xfrm flipV="1">
                <a:off x="2492" y="2117"/>
                <a:ext cx="1" cy="60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1" name="Line 425"/>
              <p:cNvSpPr>
                <a:spLocks noChangeShapeType="1"/>
              </p:cNvSpPr>
              <p:nvPr/>
            </p:nvSpPr>
            <p:spPr bwMode="auto">
              <a:xfrm>
                <a:off x="2492" y="2117"/>
                <a:ext cx="1" cy="60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2" name="Line 426"/>
              <p:cNvSpPr>
                <a:spLocks noChangeShapeType="1"/>
              </p:cNvSpPr>
              <p:nvPr/>
            </p:nvSpPr>
            <p:spPr bwMode="auto">
              <a:xfrm>
                <a:off x="2385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3" name="Line 427"/>
              <p:cNvSpPr>
                <a:spLocks noChangeShapeType="1"/>
              </p:cNvSpPr>
              <p:nvPr/>
            </p:nvSpPr>
            <p:spPr bwMode="auto">
              <a:xfrm flipH="1">
                <a:off x="2385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4" name="Line 428"/>
              <p:cNvSpPr>
                <a:spLocks noChangeShapeType="1"/>
              </p:cNvSpPr>
              <p:nvPr/>
            </p:nvSpPr>
            <p:spPr bwMode="auto">
              <a:xfrm>
                <a:off x="2411" y="2107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5" name="Line 429"/>
              <p:cNvSpPr>
                <a:spLocks noChangeShapeType="1"/>
              </p:cNvSpPr>
              <p:nvPr/>
            </p:nvSpPr>
            <p:spPr bwMode="auto">
              <a:xfrm>
                <a:off x="2438" y="2107"/>
                <a:ext cx="1" cy="1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6" name="Rectangle 430"/>
              <p:cNvSpPr>
                <a:spLocks noChangeArrowheads="1"/>
              </p:cNvSpPr>
              <p:nvPr/>
            </p:nvSpPr>
            <p:spPr bwMode="auto">
              <a:xfrm>
                <a:off x="2547" y="2671"/>
                <a:ext cx="107" cy="49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7" name="Line 431"/>
              <p:cNvSpPr>
                <a:spLocks noChangeShapeType="1"/>
              </p:cNvSpPr>
              <p:nvPr/>
            </p:nvSpPr>
            <p:spPr bwMode="auto">
              <a:xfrm flipV="1">
                <a:off x="2547" y="2671"/>
                <a:ext cx="1" cy="4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8" name="Line 432"/>
              <p:cNvSpPr>
                <a:spLocks noChangeShapeType="1"/>
              </p:cNvSpPr>
              <p:nvPr/>
            </p:nvSpPr>
            <p:spPr bwMode="auto">
              <a:xfrm>
                <a:off x="2547" y="2671"/>
                <a:ext cx="1" cy="4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39" name="Line 433"/>
              <p:cNvSpPr>
                <a:spLocks noChangeShapeType="1"/>
              </p:cNvSpPr>
              <p:nvPr/>
            </p:nvSpPr>
            <p:spPr bwMode="auto">
              <a:xfrm>
                <a:off x="2547" y="2671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0" name="Line 434"/>
              <p:cNvSpPr>
                <a:spLocks noChangeShapeType="1"/>
              </p:cNvSpPr>
              <p:nvPr/>
            </p:nvSpPr>
            <p:spPr bwMode="auto">
              <a:xfrm flipH="1">
                <a:off x="2547" y="2671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1" name="Line 435"/>
              <p:cNvSpPr>
                <a:spLocks noChangeShapeType="1"/>
              </p:cNvSpPr>
              <p:nvPr/>
            </p:nvSpPr>
            <p:spPr bwMode="auto">
              <a:xfrm flipV="1">
                <a:off x="2654" y="2671"/>
                <a:ext cx="1" cy="4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2" name="Line 436"/>
              <p:cNvSpPr>
                <a:spLocks noChangeShapeType="1"/>
              </p:cNvSpPr>
              <p:nvPr/>
            </p:nvSpPr>
            <p:spPr bwMode="auto">
              <a:xfrm>
                <a:off x="2654" y="2671"/>
                <a:ext cx="1" cy="4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3" name="Line 437"/>
              <p:cNvSpPr>
                <a:spLocks noChangeShapeType="1"/>
              </p:cNvSpPr>
              <p:nvPr/>
            </p:nvSpPr>
            <p:spPr bwMode="auto">
              <a:xfrm>
                <a:off x="2547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4" name="Line 438"/>
              <p:cNvSpPr>
                <a:spLocks noChangeShapeType="1"/>
              </p:cNvSpPr>
              <p:nvPr/>
            </p:nvSpPr>
            <p:spPr bwMode="auto">
              <a:xfrm flipH="1">
                <a:off x="2547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5" name="Line 439"/>
              <p:cNvSpPr>
                <a:spLocks noChangeShapeType="1"/>
              </p:cNvSpPr>
              <p:nvPr/>
            </p:nvSpPr>
            <p:spPr bwMode="auto">
              <a:xfrm>
                <a:off x="2574" y="2670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6" name="Line 440"/>
              <p:cNvSpPr>
                <a:spLocks noChangeShapeType="1"/>
              </p:cNvSpPr>
              <p:nvPr/>
            </p:nvSpPr>
            <p:spPr bwMode="auto">
              <a:xfrm>
                <a:off x="2601" y="2670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7" name="Rectangle 441"/>
              <p:cNvSpPr>
                <a:spLocks noChangeArrowheads="1"/>
              </p:cNvSpPr>
              <p:nvPr/>
            </p:nvSpPr>
            <p:spPr bwMode="auto">
              <a:xfrm>
                <a:off x="2709" y="2693"/>
                <a:ext cx="109" cy="27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8" name="Line 442"/>
              <p:cNvSpPr>
                <a:spLocks noChangeShapeType="1"/>
              </p:cNvSpPr>
              <p:nvPr/>
            </p:nvSpPr>
            <p:spPr bwMode="auto">
              <a:xfrm flipV="1">
                <a:off x="2709" y="2693"/>
                <a:ext cx="1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49" name="Line 443"/>
              <p:cNvSpPr>
                <a:spLocks noChangeShapeType="1"/>
              </p:cNvSpPr>
              <p:nvPr/>
            </p:nvSpPr>
            <p:spPr bwMode="auto">
              <a:xfrm>
                <a:off x="2709" y="2693"/>
                <a:ext cx="1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0" name="Line 444"/>
              <p:cNvSpPr>
                <a:spLocks noChangeShapeType="1"/>
              </p:cNvSpPr>
              <p:nvPr/>
            </p:nvSpPr>
            <p:spPr bwMode="auto">
              <a:xfrm>
                <a:off x="2709" y="2693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1" name="Line 445"/>
              <p:cNvSpPr>
                <a:spLocks noChangeShapeType="1"/>
              </p:cNvSpPr>
              <p:nvPr/>
            </p:nvSpPr>
            <p:spPr bwMode="auto">
              <a:xfrm flipH="1">
                <a:off x="2709" y="2693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2" name="Line 446"/>
              <p:cNvSpPr>
                <a:spLocks noChangeShapeType="1"/>
              </p:cNvSpPr>
              <p:nvPr/>
            </p:nvSpPr>
            <p:spPr bwMode="auto">
              <a:xfrm flipV="1">
                <a:off x="2817" y="2693"/>
                <a:ext cx="1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3" name="Line 447"/>
              <p:cNvSpPr>
                <a:spLocks noChangeShapeType="1"/>
              </p:cNvSpPr>
              <p:nvPr/>
            </p:nvSpPr>
            <p:spPr bwMode="auto">
              <a:xfrm>
                <a:off x="2817" y="2693"/>
                <a:ext cx="1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4" name="Line 448"/>
              <p:cNvSpPr>
                <a:spLocks noChangeShapeType="1"/>
              </p:cNvSpPr>
              <p:nvPr/>
            </p:nvSpPr>
            <p:spPr bwMode="auto">
              <a:xfrm>
                <a:off x="2709" y="272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5" name="Line 449"/>
              <p:cNvSpPr>
                <a:spLocks noChangeShapeType="1"/>
              </p:cNvSpPr>
              <p:nvPr/>
            </p:nvSpPr>
            <p:spPr bwMode="auto">
              <a:xfrm flipH="1">
                <a:off x="2709" y="272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6" name="Line 450"/>
              <p:cNvSpPr>
                <a:spLocks noChangeShapeType="1"/>
              </p:cNvSpPr>
              <p:nvPr/>
            </p:nvSpPr>
            <p:spPr bwMode="auto">
              <a:xfrm>
                <a:off x="2736" y="2690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7" name="Line 451"/>
              <p:cNvSpPr>
                <a:spLocks noChangeShapeType="1"/>
              </p:cNvSpPr>
              <p:nvPr/>
            </p:nvSpPr>
            <p:spPr bwMode="auto">
              <a:xfrm>
                <a:off x="2763" y="2690"/>
                <a:ext cx="1" cy="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8" name="Rectangle 452"/>
              <p:cNvSpPr>
                <a:spLocks noChangeArrowheads="1"/>
              </p:cNvSpPr>
              <p:nvPr/>
            </p:nvSpPr>
            <p:spPr bwMode="auto">
              <a:xfrm>
                <a:off x="2871" y="2719"/>
                <a:ext cx="109" cy="1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59" name="Line 453"/>
              <p:cNvSpPr>
                <a:spLocks noChangeShapeType="1"/>
              </p:cNvSpPr>
              <p:nvPr/>
            </p:nvSpPr>
            <p:spPr bwMode="auto">
              <a:xfrm flipV="1">
                <a:off x="2871" y="2719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0" name="Line 454"/>
              <p:cNvSpPr>
                <a:spLocks noChangeShapeType="1"/>
              </p:cNvSpPr>
              <p:nvPr/>
            </p:nvSpPr>
            <p:spPr bwMode="auto">
              <a:xfrm>
                <a:off x="2871" y="2719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1" name="Line 455"/>
              <p:cNvSpPr>
                <a:spLocks noChangeShapeType="1"/>
              </p:cNvSpPr>
              <p:nvPr/>
            </p:nvSpPr>
            <p:spPr bwMode="auto">
              <a:xfrm>
                <a:off x="2871" y="2719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2" name="Line 456"/>
              <p:cNvSpPr>
                <a:spLocks noChangeShapeType="1"/>
              </p:cNvSpPr>
              <p:nvPr/>
            </p:nvSpPr>
            <p:spPr bwMode="auto">
              <a:xfrm flipH="1">
                <a:off x="2871" y="2719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3" name="Line 457"/>
              <p:cNvSpPr>
                <a:spLocks noChangeShapeType="1"/>
              </p:cNvSpPr>
              <p:nvPr/>
            </p:nvSpPr>
            <p:spPr bwMode="auto">
              <a:xfrm flipV="1">
                <a:off x="2979" y="2719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4" name="Line 458"/>
              <p:cNvSpPr>
                <a:spLocks noChangeShapeType="1"/>
              </p:cNvSpPr>
              <p:nvPr/>
            </p:nvSpPr>
            <p:spPr bwMode="auto">
              <a:xfrm>
                <a:off x="2979" y="2719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5" name="Line 459"/>
              <p:cNvSpPr>
                <a:spLocks noChangeShapeType="1"/>
              </p:cNvSpPr>
              <p:nvPr/>
            </p:nvSpPr>
            <p:spPr bwMode="auto">
              <a:xfrm>
                <a:off x="2871" y="272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6" name="Line 460"/>
              <p:cNvSpPr>
                <a:spLocks noChangeShapeType="1"/>
              </p:cNvSpPr>
              <p:nvPr/>
            </p:nvSpPr>
            <p:spPr bwMode="auto">
              <a:xfrm flipH="1">
                <a:off x="2871" y="272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7" name="Line 461"/>
              <p:cNvSpPr>
                <a:spLocks noChangeShapeType="1"/>
              </p:cNvSpPr>
              <p:nvPr/>
            </p:nvSpPr>
            <p:spPr bwMode="auto">
              <a:xfrm>
                <a:off x="2898" y="2718"/>
                <a:ext cx="54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8" name="Line 462"/>
              <p:cNvSpPr>
                <a:spLocks noChangeShapeType="1"/>
              </p:cNvSpPr>
              <p:nvPr/>
            </p:nvSpPr>
            <p:spPr bwMode="auto">
              <a:xfrm>
                <a:off x="2925" y="2718"/>
                <a:ext cx="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69" name="Rectangle 463"/>
              <p:cNvSpPr>
                <a:spLocks noChangeArrowheads="1"/>
              </p:cNvSpPr>
              <p:nvPr/>
            </p:nvSpPr>
            <p:spPr bwMode="auto">
              <a:xfrm>
                <a:off x="3033" y="2190"/>
                <a:ext cx="109" cy="53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0" name="Line 464"/>
              <p:cNvSpPr>
                <a:spLocks noChangeShapeType="1"/>
              </p:cNvSpPr>
              <p:nvPr/>
            </p:nvSpPr>
            <p:spPr bwMode="auto">
              <a:xfrm flipV="1">
                <a:off x="3033" y="2190"/>
                <a:ext cx="1" cy="53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1" name="Line 465"/>
              <p:cNvSpPr>
                <a:spLocks noChangeShapeType="1"/>
              </p:cNvSpPr>
              <p:nvPr/>
            </p:nvSpPr>
            <p:spPr bwMode="auto">
              <a:xfrm>
                <a:off x="3033" y="2190"/>
                <a:ext cx="1" cy="53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2" name="Line 466"/>
              <p:cNvSpPr>
                <a:spLocks noChangeShapeType="1"/>
              </p:cNvSpPr>
              <p:nvPr/>
            </p:nvSpPr>
            <p:spPr bwMode="auto">
              <a:xfrm>
                <a:off x="3033" y="219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3" name="Line 467"/>
              <p:cNvSpPr>
                <a:spLocks noChangeShapeType="1"/>
              </p:cNvSpPr>
              <p:nvPr/>
            </p:nvSpPr>
            <p:spPr bwMode="auto">
              <a:xfrm flipH="1">
                <a:off x="3033" y="219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4" name="Line 468"/>
              <p:cNvSpPr>
                <a:spLocks noChangeShapeType="1"/>
              </p:cNvSpPr>
              <p:nvPr/>
            </p:nvSpPr>
            <p:spPr bwMode="auto">
              <a:xfrm flipV="1">
                <a:off x="3141" y="2190"/>
                <a:ext cx="1" cy="53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5" name="Line 469"/>
              <p:cNvSpPr>
                <a:spLocks noChangeShapeType="1"/>
              </p:cNvSpPr>
              <p:nvPr/>
            </p:nvSpPr>
            <p:spPr bwMode="auto">
              <a:xfrm>
                <a:off x="3141" y="2190"/>
                <a:ext cx="1" cy="53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6" name="Line 470"/>
              <p:cNvSpPr>
                <a:spLocks noChangeShapeType="1"/>
              </p:cNvSpPr>
              <p:nvPr/>
            </p:nvSpPr>
            <p:spPr bwMode="auto">
              <a:xfrm>
                <a:off x="3033" y="272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7" name="Line 471"/>
              <p:cNvSpPr>
                <a:spLocks noChangeShapeType="1"/>
              </p:cNvSpPr>
              <p:nvPr/>
            </p:nvSpPr>
            <p:spPr bwMode="auto">
              <a:xfrm flipH="1">
                <a:off x="3033" y="2720"/>
                <a:ext cx="108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8" name="Line 472"/>
              <p:cNvSpPr>
                <a:spLocks noChangeShapeType="1"/>
              </p:cNvSpPr>
              <p:nvPr/>
            </p:nvSpPr>
            <p:spPr bwMode="auto">
              <a:xfrm>
                <a:off x="3061" y="2161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79" name="Line 473"/>
              <p:cNvSpPr>
                <a:spLocks noChangeShapeType="1"/>
              </p:cNvSpPr>
              <p:nvPr/>
            </p:nvSpPr>
            <p:spPr bwMode="auto">
              <a:xfrm>
                <a:off x="3087" y="2161"/>
                <a:ext cx="1" cy="2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0" name="Rectangle 474"/>
              <p:cNvSpPr>
                <a:spLocks noChangeArrowheads="1"/>
              </p:cNvSpPr>
              <p:nvPr/>
            </p:nvSpPr>
            <p:spPr bwMode="auto">
              <a:xfrm>
                <a:off x="3196" y="2185"/>
                <a:ext cx="108" cy="53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1" name="Line 475"/>
              <p:cNvSpPr>
                <a:spLocks noChangeShapeType="1"/>
              </p:cNvSpPr>
              <p:nvPr/>
            </p:nvSpPr>
            <p:spPr bwMode="auto">
              <a:xfrm flipV="1">
                <a:off x="3196" y="2185"/>
                <a:ext cx="1" cy="53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2" name="Line 476"/>
              <p:cNvSpPr>
                <a:spLocks noChangeShapeType="1"/>
              </p:cNvSpPr>
              <p:nvPr/>
            </p:nvSpPr>
            <p:spPr bwMode="auto">
              <a:xfrm>
                <a:off x="3196" y="2185"/>
                <a:ext cx="1" cy="53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3" name="Line 477"/>
              <p:cNvSpPr>
                <a:spLocks noChangeShapeType="1"/>
              </p:cNvSpPr>
              <p:nvPr/>
            </p:nvSpPr>
            <p:spPr bwMode="auto">
              <a:xfrm>
                <a:off x="3196" y="218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4" name="Line 478"/>
              <p:cNvSpPr>
                <a:spLocks noChangeShapeType="1"/>
              </p:cNvSpPr>
              <p:nvPr/>
            </p:nvSpPr>
            <p:spPr bwMode="auto">
              <a:xfrm flipH="1">
                <a:off x="3196" y="218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5" name="Line 479"/>
              <p:cNvSpPr>
                <a:spLocks noChangeShapeType="1"/>
              </p:cNvSpPr>
              <p:nvPr/>
            </p:nvSpPr>
            <p:spPr bwMode="auto">
              <a:xfrm flipV="1">
                <a:off x="3303" y="2185"/>
                <a:ext cx="1" cy="53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6" name="Line 480"/>
              <p:cNvSpPr>
                <a:spLocks noChangeShapeType="1"/>
              </p:cNvSpPr>
              <p:nvPr/>
            </p:nvSpPr>
            <p:spPr bwMode="auto">
              <a:xfrm>
                <a:off x="3303" y="2185"/>
                <a:ext cx="1" cy="53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7" name="Line 481"/>
              <p:cNvSpPr>
                <a:spLocks noChangeShapeType="1"/>
              </p:cNvSpPr>
              <p:nvPr/>
            </p:nvSpPr>
            <p:spPr bwMode="auto">
              <a:xfrm>
                <a:off x="3196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8" name="Line 482"/>
              <p:cNvSpPr>
                <a:spLocks noChangeShapeType="1"/>
              </p:cNvSpPr>
              <p:nvPr/>
            </p:nvSpPr>
            <p:spPr bwMode="auto">
              <a:xfrm flipH="1">
                <a:off x="3196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89" name="Line 483"/>
              <p:cNvSpPr>
                <a:spLocks noChangeShapeType="1"/>
              </p:cNvSpPr>
              <p:nvPr/>
            </p:nvSpPr>
            <p:spPr bwMode="auto">
              <a:xfrm>
                <a:off x="3224" y="2182"/>
                <a:ext cx="5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0" name="Line 484"/>
              <p:cNvSpPr>
                <a:spLocks noChangeShapeType="1"/>
              </p:cNvSpPr>
              <p:nvPr/>
            </p:nvSpPr>
            <p:spPr bwMode="auto">
              <a:xfrm>
                <a:off x="3249" y="2182"/>
                <a:ext cx="1" cy="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1" name="Rectangle 485"/>
              <p:cNvSpPr>
                <a:spLocks noChangeArrowheads="1"/>
              </p:cNvSpPr>
              <p:nvPr/>
            </p:nvSpPr>
            <p:spPr bwMode="auto">
              <a:xfrm>
                <a:off x="3358" y="2135"/>
                <a:ext cx="108" cy="58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2" name="Line 486"/>
              <p:cNvSpPr>
                <a:spLocks noChangeShapeType="1"/>
              </p:cNvSpPr>
              <p:nvPr/>
            </p:nvSpPr>
            <p:spPr bwMode="auto">
              <a:xfrm flipV="1">
                <a:off x="3358" y="2135"/>
                <a:ext cx="1" cy="58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3" name="Line 487"/>
              <p:cNvSpPr>
                <a:spLocks noChangeShapeType="1"/>
              </p:cNvSpPr>
              <p:nvPr/>
            </p:nvSpPr>
            <p:spPr bwMode="auto">
              <a:xfrm>
                <a:off x="3358" y="2135"/>
                <a:ext cx="1" cy="58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4" name="Line 488"/>
              <p:cNvSpPr>
                <a:spLocks noChangeShapeType="1"/>
              </p:cNvSpPr>
              <p:nvPr/>
            </p:nvSpPr>
            <p:spPr bwMode="auto">
              <a:xfrm>
                <a:off x="3358" y="213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5" name="Line 489"/>
              <p:cNvSpPr>
                <a:spLocks noChangeShapeType="1"/>
              </p:cNvSpPr>
              <p:nvPr/>
            </p:nvSpPr>
            <p:spPr bwMode="auto">
              <a:xfrm flipH="1">
                <a:off x="3358" y="2135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6" name="Line 490"/>
              <p:cNvSpPr>
                <a:spLocks noChangeShapeType="1"/>
              </p:cNvSpPr>
              <p:nvPr/>
            </p:nvSpPr>
            <p:spPr bwMode="auto">
              <a:xfrm flipV="1">
                <a:off x="3465" y="2135"/>
                <a:ext cx="1" cy="58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7" name="Line 491"/>
              <p:cNvSpPr>
                <a:spLocks noChangeShapeType="1"/>
              </p:cNvSpPr>
              <p:nvPr/>
            </p:nvSpPr>
            <p:spPr bwMode="auto">
              <a:xfrm>
                <a:off x="3465" y="2135"/>
                <a:ext cx="1" cy="58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8" name="Line 492"/>
              <p:cNvSpPr>
                <a:spLocks noChangeShapeType="1"/>
              </p:cNvSpPr>
              <p:nvPr/>
            </p:nvSpPr>
            <p:spPr bwMode="auto">
              <a:xfrm>
                <a:off x="3358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299" name="Line 493"/>
              <p:cNvSpPr>
                <a:spLocks noChangeShapeType="1"/>
              </p:cNvSpPr>
              <p:nvPr/>
            </p:nvSpPr>
            <p:spPr bwMode="auto">
              <a:xfrm flipH="1">
                <a:off x="3358" y="2720"/>
                <a:ext cx="10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3082" name="Line 494"/>
            <p:cNvSpPr>
              <a:spLocks noChangeShapeType="1"/>
            </p:cNvSpPr>
            <p:nvPr/>
          </p:nvSpPr>
          <p:spPr bwMode="auto">
            <a:xfrm>
              <a:off x="3386" y="2132"/>
              <a:ext cx="54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83" name="Line 495"/>
            <p:cNvSpPr>
              <a:spLocks noChangeShapeType="1"/>
            </p:cNvSpPr>
            <p:nvPr/>
          </p:nvSpPr>
          <p:spPr bwMode="auto">
            <a:xfrm>
              <a:off x="3412" y="2132"/>
              <a:ext cx="1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84" name="Line 496"/>
            <p:cNvSpPr>
              <a:spLocks noChangeShapeType="1"/>
            </p:cNvSpPr>
            <p:nvPr/>
          </p:nvSpPr>
          <p:spPr bwMode="auto">
            <a:xfrm>
              <a:off x="2168" y="2720"/>
              <a:ext cx="135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85" name="Rectangle 497"/>
            <p:cNvSpPr>
              <a:spLocks noChangeArrowheads="1"/>
            </p:cNvSpPr>
            <p:nvPr/>
          </p:nvSpPr>
          <p:spPr bwMode="auto">
            <a:xfrm>
              <a:off x="2244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de-DE"/>
            </a:p>
          </p:txBody>
        </p:sp>
        <p:sp>
          <p:nvSpPr>
            <p:cNvPr id="3086" name="Rectangle 498"/>
            <p:cNvSpPr>
              <a:spLocks noChangeArrowheads="1"/>
            </p:cNvSpPr>
            <p:nvPr/>
          </p:nvSpPr>
          <p:spPr bwMode="auto">
            <a:xfrm>
              <a:off x="2406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de-DE"/>
            </a:p>
          </p:txBody>
        </p:sp>
        <p:sp>
          <p:nvSpPr>
            <p:cNvPr id="3087" name="Rectangle 499"/>
            <p:cNvSpPr>
              <a:spLocks noChangeArrowheads="1"/>
            </p:cNvSpPr>
            <p:nvPr/>
          </p:nvSpPr>
          <p:spPr bwMode="auto">
            <a:xfrm>
              <a:off x="2569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de-DE"/>
            </a:p>
          </p:txBody>
        </p:sp>
        <p:sp>
          <p:nvSpPr>
            <p:cNvPr id="3088" name="Rectangle 500"/>
            <p:cNvSpPr>
              <a:spLocks noChangeArrowheads="1"/>
            </p:cNvSpPr>
            <p:nvPr/>
          </p:nvSpPr>
          <p:spPr bwMode="auto">
            <a:xfrm>
              <a:off x="2731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endParaRPr lang="de-DE"/>
            </a:p>
          </p:txBody>
        </p:sp>
        <p:sp>
          <p:nvSpPr>
            <p:cNvPr id="3089" name="Rectangle 501"/>
            <p:cNvSpPr>
              <a:spLocks noChangeArrowheads="1"/>
            </p:cNvSpPr>
            <p:nvPr/>
          </p:nvSpPr>
          <p:spPr bwMode="auto">
            <a:xfrm>
              <a:off x="2893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  <a:endParaRPr lang="de-DE"/>
            </a:p>
          </p:txBody>
        </p:sp>
        <p:sp>
          <p:nvSpPr>
            <p:cNvPr id="3090" name="Rectangle 502"/>
            <p:cNvSpPr>
              <a:spLocks noChangeArrowheads="1"/>
            </p:cNvSpPr>
            <p:nvPr/>
          </p:nvSpPr>
          <p:spPr bwMode="auto">
            <a:xfrm>
              <a:off x="3055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6</a:t>
              </a:r>
              <a:endParaRPr lang="de-DE"/>
            </a:p>
          </p:txBody>
        </p:sp>
        <p:sp>
          <p:nvSpPr>
            <p:cNvPr id="3091" name="Rectangle 503"/>
            <p:cNvSpPr>
              <a:spLocks noChangeArrowheads="1"/>
            </p:cNvSpPr>
            <p:nvPr/>
          </p:nvSpPr>
          <p:spPr bwMode="auto">
            <a:xfrm>
              <a:off x="3217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7</a:t>
              </a:r>
              <a:endParaRPr lang="de-DE"/>
            </a:p>
          </p:txBody>
        </p:sp>
        <p:sp>
          <p:nvSpPr>
            <p:cNvPr id="3092" name="Rectangle 504"/>
            <p:cNvSpPr>
              <a:spLocks noChangeArrowheads="1"/>
            </p:cNvSpPr>
            <p:nvPr/>
          </p:nvSpPr>
          <p:spPr bwMode="auto">
            <a:xfrm>
              <a:off x="3380" y="2748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900">
                  <a:solidFill>
                    <a:srgbClr val="000000"/>
                  </a:solidFill>
                  <a:latin typeface="Times New Roman" pitchFamily="18" charset="0"/>
                </a:rPr>
                <a:t>8</a:t>
              </a:r>
              <a:endParaRPr lang="de-DE"/>
            </a:p>
          </p:txBody>
        </p:sp>
        <p:sp>
          <p:nvSpPr>
            <p:cNvPr id="3093" name="Line 505"/>
            <p:cNvSpPr>
              <a:spLocks noChangeShapeType="1"/>
            </p:cNvSpPr>
            <p:nvPr/>
          </p:nvSpPr>
          <p:spPr bwMode="auto">
            <a:xfrm flipV="1">
              <a:off x="2168" y="1814"/>
              <a:ext cx="1" cy="9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94" name="Rectangle 506"/>
            <p:cNvSpPr>
              <a:spLocks noChangeArrowheads="1"/>
            </p:cNvSpPr>
            <p:nvPr/>
          </p:nvSpPr>
          <p:spPr bwMode="auto">
            <a:xfrm>
              <a:off x="730" y="1716"/>
              <a:ext cx="2895" cy="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95" name="Rectangle 507"/>
            <p:cNvSpPr>
              <a:spLocks noChangeArrowheads="1"/>
            </p:cNvSpPr>
            <p:nvPr/>
          </p:nvSpPr>
          <p:spPr bwMode="auto">
            <a:xfrm>
              <a:off x="736" y="1722"/>
              <a:ext cx="2883" cy="76"/>
            </a:xfrm>
            <a:prstGeom prst="rect">
              <a:avLst/>
            </a:prstGeom>
            <a:noFill/>
            <a:ln w="1905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96" name="Rectangle 508"/>
            <p:cNvSpPr>
              <a:spLocks noChangeArrowheads="1"/>
            </p:cNvSpPr>
            <p:nvPr/>
          </p:nvSpPr>
          <p:spPr bwMode="auto">
            <a:xfrm>
              <a:off x="2001" y="801"/>
              <a:ext cx="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1200" b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de-DE"/>
            </a:p>
          </p:txBody>
        </p:sp>
        <p:sp>
          <p:nvSpPr>
            <p:cNvPr id="3097" name="Rectangle 509"/>
            <p:cNvSpPr>
              <a:spLocks noChangeArrowheads="1"/>
            </p:cNvSpPr>
            <p:nvPr/>
          </p:nvSpPr>
          <p:spPr bwMode="auto">
            <a:xfrm>
              <a:off x="3398" y="814"/>
              <a:ext cx="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1200" b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de-DE"/>
            </a:p>
          </p:txBody>
        </p:sp>
        <p:sp>
          <p:nvSpPr>
            <p:cNvPr id="3098" name="Rectangle 510"/>
            <p:cNvSpPr>
              <a:spLocks noChangeArrowheads="1"/>
            </p:cNvSpPr>
            <p:nvPr/>
          </p:nvSpPr>
          <p:spPr bwMode="auto">
            <a:xfrm>
              <a:off x="2004" y="1816"/>
              <a:ext cx="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1200" b="1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lang="de-DE"/>
            </a:p>
          </p:txBody>
        </p:sp>
        <p:sp>
          <p:nvSpPr>
            <p:cNvPr id="3099" name="Rectangle 511"/>
            <p:cNvSpPr>
              <a:spLocks noChangeArrowheads="1"/>
            </p:cNvSpPr>
            <p:nvPr/>
          </p:nvSpPr>
          <p:spPr bwMode="auto">
            <a:xfrm>
              <a:off x="3404" y="1816"/>
              <a:ext cx="6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de-DE" sz="1200" b="1">
                  <a:solidFill>
                    <a:srgbClr val="000000"/>
                  </a:solidFill>
                  <a:latin typeface="Times New Roman" pitchFamily="18" charset="0"/>
                </a:rPr>
                <a:t>D</a:t>
              </a:r>
              <a:endParaRPr lang="de-DE"/>
            </a:p>
          </p:txBody>
        </p:sp>
      </p:grpSp>
      <p:sp>
        <p:nvSpPr>
          <p:cNvPr id="3077" name="Text Box 512"/>
          <p:cNvSpPr txBox="1">
            <a:spLocks noChangeArrowheads="1"/>
          </p:cNvSpPr>
          <p:nvPr/>
        </p:nvSpPr>
        <p:spPr bwMode="auto">
          <a:xfrm>
            <a:off x="549275" y="4572000"/>
            <a:ext cx="5976938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GB" sz="1000" b="1" dirty="0"/>
              <a:t>Fig. </a:t>
            </a:r>
            <a:r>
              <a:rPr lang="en-GB" sz="1000" b="1" dirty="0" smtClean="0"/>
              <a:t>3: </a:t>
            </a:r>
            <a:r>
              <a:rPr lang="en-GB" sz="1000" b="1" dirty="0"/>
              <a:t>Specificity of ELISA measurements and sTIE-2 levels in human serum.</a:t>
            </a:r>
            <a:r>
              <a:rPr lang="en-GB" sz="1000" dirty="0"/>
              <a:t> Sera from four healthy volunteers (</a:t>
            </a:r>
            <a:r>
              <a:rPr lang="en-GB" sz="1000" b="1" dirty="0"/>
              <a:t>A-D</a:t>
            </a:r>
            <a:r>
              <a:rPr lang="en-GB" sz="1000" dirty="0"/>
              <a:t>) were depleted by </a:t>
            </a:r>
            <a:r>
              <a:rPr lang="en-GB" sz="1000" dirty="0" err="1"/>
              <a:t>immunoprecipitation</a:t>
            </a:r>
            <a:r>
              <a:rPr lang="en-GB" sz="1000" dirty="0"/>
              <a:t> using anti-mouse IgG agarose together with several TIE-2 specific and non-specific monoclonal antibodies prior to ELISA. (1) serum sample; (2) anti-mouse IgG agarose alone; (3) aTEK2 [</a:t>
            </a:r>
            <a:r>
              <a:rPr lang="en-GB" sz="1000" b="1" dirty="0"/>
              <a:t>#101-M50</a:t>
            </a:r>
            <a:r>
              <a:rPr lang="en-GB" sz="1000" dirty="0"/>
              <a:t>]; (4) aTEK9 [</a:t>
            </a:r>
            <a:r>
              <a:rPr lang="en-GB" sz="1000" b="1" dirty="0"/>
              <a:t>#101-M52</a:t>
            </a:r>
            <a:r>
              <a:rPr lang="en-GB" sz="1000" dirty="0"/>
              <a:t>] ; (5) aTEK16 [</a:t>
            </a:r>
            <a:r>
              <a:rPr lang="en-GB" sz="1000" b="1" dirty="0"/>
              <a:t>#101-M54</a:t>
            </a:r>
            <a:r>
              <a:rPr lang="en-GB" sz="1000" dirty="0"/>
              <a:t>]; (6) sTIE-1-specific mab 7E3; (7) VEGFR-1-specific mab [</a:t>
            </a:r>
            <a:r>
              <a:rPr lang="en-GB" sz="1000" b="1" dirty="0"/>
              <a:t>#101-M28</a:t>
            </a:r>
            <a:r>
              <a:rPr lang="en-GB" sz="1000" dirty="0"/>
              <a:t>]; (8) VEGFR-2 specific mab [</a:t>
            </a:r>
            <a:r>
              <a:rPr lang="en-GB" sz="1000" b="1" dirty="0"/>
              <a:t>#101-M32</a:t>
            </a:r>
            <a:r>
              <a:rPr lang="en-GB" sz="1000" dirty="0"/>
              <a:t>].</a:t>
            </a:r>
            <a:endParaRPr lang="de-DE" sz="1000" dirty="0"/>
          </a:p>
        </p:txBody>
      </p:sp>
      <p:sp>
        <p:nvSpPr>
          <p:cNvPr id="3078" name="Text Box 513"/>
          <p:cNvSpPr txBox="1">
            <a:spLocks noChangeArrowheads="1"/>
          </p:cNvSpPr>
          <p:nvPr/>
        </p:nvSpPr>
        <p:spPr bwMode="auto">
          <a:xfrm>
            <a:off x="561976" y="5796136"/>
            <a:ext cx="56880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800" b="1" dirty="0"/>
              <a:t>Literatur:</a:t>
            </a:r>
            <a:r>
              <a:rPr lang="de-DE" sz="800" dirty="0"/>
              <a:t> Reusch et al., </a:t>
            </a:r>
            <a:r>
              <a:rPr lang="de-DE" sz="800" dirty="0" err="1"/>
              <a:t>Identification</a:t>
            </a:r>
            <a:r>
              <a:rPr lang="de-DE" sz="800" dirty="0"/>
              <a:t> </a:t>
            </a:r>
            <a:r>
              <a:rPr lang="de-DE" sz="800" dirty="0" err="1"/>
              <a:t>of</a:t>
            </a:r>
            <a:r>
              <a:rPr lang="de-DE" sz="800" dirty="0"/>
              <a:t> a soluble form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the</a:t>
            </a:r>
            <a:r>
              <a:rPr lang="de-DE" sz="800" dirty="0"/>
              <a:t> </a:t>
            </a:r>
            <a:r>
              <a:rPr lang="de-DE" sz="800" dirty="0" err="1"/>
              <a:t>angiopoietin</a:t>
            </a:r>
            <a:r>
              <a:rPr lang="de-DE" sz="800" dirty="0"/>
              <a:t> </a:t>
            </a:r>
            <a:r>
              <a:rPr lang="de-DE" sz="800" dirty="0" err="1"/>
              <a:t>receptor</a:t>
            </a:r>
            <a:r>
              <a:rPr lang="de-DE" sz="800" dirty="0"/>
              <a:t> TIE-2 </a:t>
            </a:r>
            <a:r>
              <a:rPr lang="de-DE" sz="800" dirty="0" err="1"/>
              <a:t>released</a:t>
            </a:r>
            <a:r>
              <a:rPr lang="de-DE" sz="800" dirty="0"/>
              <a:t> </a:t>
            </a:r>
            <a:r>
              <a:rPr lang="de-DE" sz="800" dirty="0" err="1"/>
              <a:t>from</a:t>
            </a:r>
            <a:r>
              <a:rPr lang="de-DE" sz="800" dirty="0"/>
              <a:t> </a:t>
            </a:r>
            <a:r>
              <a:rPr lang="de-DE" sz="800" dirty="0" err="1"/>
              <a:t>endothelial</a:t>
            </a:r>
            <a:r>
              <a:rPr lang="de-DE" sz="800" dirty="0"/>
              <a:t> </a:t>
            </a:r>
            <a:r>
              <a:rPr lang="de-DE" sz="800" dirty="0" err="1"/>
              <a:t>cells</a:t>
            </a:r>
            <a:r>
              <a:rPr lang="de-DE" sz="800" dirty="0"/>
              <a:t> </a:t>
            </a:r>
            <a:r>
              <a:rPr lang="de-DE" sz="800" dirty="0" err="1"/>
              <a:t>and</a:t>
            </a:r>
            <a:r>
              <a:rPr lang="de-DE" sz="800" dirty="0"/>
              <a:t> </a:t>
            </a:r>
            <a:r>
              <a:rPr lang="de-DE" sz="800" dirty="0" err="1"/>
              <a:t>present</a:t>
            </a:r>
            <a:r>
              <a:rPr lang="de-DE" sz="800" dirty="0"/>
              <a:t> in human </a:t>
            </a:r>
            <a:r>
              <a:rPr lang="de-DE" sz="800" dirty="0" err="1"/>
              <a:t>blood</a:t>
            </a:r>
            <a:r>
              <a:rPr lang="de-DE" sz="800" dirty="0"/>
              <a:t>. </a:t>
            </a:r>
            <a:r>
              <a:rPr lang="de-DE" sz="800" dirty="0" err="1"/>
              <a:t>Angiogenesis</a:t>
            </a:r>
            <a:r>
              <a:rPr lang="de-DE" sz="800" dirty="0"/>
              <a:t>. 2001;4(2):123-31. </a:t>
            </a:r>
          </a:p>
        </p:txBody>
      </p:sp>
      <p:sp>
        <p:nvSpPr>
          <p:cNvPr id="506" name="Text Box 10"/>
          <p:cNvSpPr txBox="1">
            <a:spLocks noChangeArrowheads="1"/>
          </p:cNvSpPr>
          <p:nvPr/>
        </p:nvSpPr>
        <p:spPr bwMode="auto">
          <a:xfrm>
            <a:off x="-21388" y="8905105"/>
            <a:ext cx="249459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900" b="1" dirty="0">
                <a:latin typeface="Times New Roman" pitchFamily="18" charset="0"/>
              </a:rPr>
              <a:t>http://www.reliatech.de / </a:t>
            </a:r>
            <a:r>
              <a:rPr lang="de-DE" sz="900" b="1" dirty="0" smtClean="0">
                <a:latin typeface="Times New Roman" pitchFamily="18" charset="0"/>
              </a:rPr>
              <a:t>orders@reliatech.de</a:t>
            </a:r>
            <a:endParaRPr lang="de-DE" sz="9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Bildschirmpräsentation (4:3)</PresentationFormat>
  <Paragraphs>54</Paragraphs>
  <Slides>2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Standarddesign</vt:lpstr>
      <vt:lpstr>Prism Project</vt:lpstr>
      <vt:lpstr>PowerPoint-Präsentation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BB</dc:creator>
  <cp:lastModifiedBy>Bernhard</cp:lastModifiedBy>
  <cp:revision>16</cp:revision>
  <dcterms:created xsi:type="dcterms:W3CDTF">2005-08-09T09:41:02Z</dcterms:created>
  <dcterms:modified xsi:type="dcterms:W3CDTF">2015-04-14T06:14:36Z</dcterms:modified>
</cp:coreProperties>
</file>